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7"/>
  </p:notesMasterIdLst>
  <p:handoutMasterIdLst>
    <p:handoutMasterId r:id="rId38"/>
  </p:handoutMasterIdLst>
  <p:sldIdLst>
    <p:sldId id="257" r:id="rId5"/>
    <p:sldId id="287" r:id="rId6"/>
    <p:sldId id="288" r:id="rId7"/>
    <p:sldId id="289" r:id="rId8"/>
    <p:sldId id="290" r:id="rId9"/>
    <p:sldId id="388" r:id="rId10"/>
    <p:sldId id="389" r:id="rId11"/>
    <p:sldId id="390" r:id="rId12"/>
    <p:sldId id="391" r:id="rId13"/>
    <p:sldId id="392" r:id="rId14"/>
    <p:sldId id="383" r:id="rId15"/>
    <p:sldId id="393" r:id="rId16"/>
    <p:sldId id="394" r:id="rId17"/>
    <p:sldId id="395" r:id="rId18"/>
    <p:sldId id="396" r:id="rId19"/>
    <p:sldId id="397" r:id="rId20"/>
    <p:sldId id="398" r:id="rId21"/>
    <p:sldId id="399" r:id="rId22"/>
    <p:sldId id="400" r:id="rId23"/>
    <p:sldId id="401" r:id="rId24"/>
    <p:sldId id="402" r:id="rId25"/>
    <p:sldId id="403" r:id="rId26"/>
    <p:sldId id="404" r:id="rId27"/>
    <p:sldId id="292" r:id="rId28"/>
    <p:sldId id="405" r:id="rId29"/>
    <p:sldId id="384" r:id="rId30"/>
    <p:sldId id="406" r:id="rId31"/>
    <p:sldId id="407" r:id="rId32"/>
    <p:sldId id="296" r:id="rId33"/>
    <p:sldId id="408" r:id="rId34"/>
    <p:sldId id="385" r:id="rId35"/>
    <p:sldId id="300" r:id="rId36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pt-PT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B050"/>
    <a:srgbClr val="8AA3A7"/>
    <a:srgbClr val="EF3C53"/>
    <a:srgbClr val="091932"/>
    <a:srgbClr val="4EB7A0"/>
    <a:srgbClr val="25233F"/>
    <a:srgbClr val="6CD1D4"/>
    <a:srgbClr val="6EBEAF"/>
    <a:srgbClr val="7AC1A3"/>
    <a:srgbClr val="0346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A9DA815-05D9-FA49-AC39-170BEDFA9B26}" v="160" dt="2020-01-06T16:00:54.405"/>
    <p1510:client id="{CCAC3B3E-535D-FE4B-85C3-DCCA03896C1B}" v="89" dt="2020-01-06T15:24:11.819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969"/>
    <p:restoredTop sz="94558"/>
  </p:normalViewPr>
  <p:slideViewPr>
    <p:cSldViewPr snapToGrid="0" snapToObjects="1">
      <p:cViewPr varScale="1">
        <p:scale>
          <a:sx n="62" d="100"/>
          <a:sy n="62" d="100"/>
        </p:scale>
        <p:origin x="1616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microsoft.com/office/2015/10/relationships/revisionInfo" Target="revisionInfo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r>
              <a:rPr lang="en-US"/>
              <a:t>1/6/20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</p:spTree>
    <p:extLst>
      <p:ext uri="{BB962C8B-B14F-4D97-AF65-F5344CB8AC3E}">
        <p14:creationId xmlns:p14="http://schemas.microsoft.com/office/powerpoint/2010/main" val="103489745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49224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57335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73613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56213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11262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30373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0694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71997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567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4313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5158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798746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46812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40856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8622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47037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8609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4858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11083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74263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0606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7677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 rtlCol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 rtl="0"/>
            <a:r>
              <a:rPr lang="pt-PT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 rtlCol="0"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pt-PT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pt-PT" sz="80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pt-PT" sz="80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90015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37">
            <a:extLst>
              <a:ext uri="{FF2B5EF4-FFF2-40B4-BE49-F238E27FC236}">
                <a16:creationId xmlns:a16="http://schemas.microsoft.com/office/drawing/2014/main" id="{4A1074AA-994C-3F43-8198-B5F6E9292174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3187649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–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397183"/>
            <a:ext cx="2543213" cy="2418501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pt-PT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137">
            <a:extLst>
              <a:ext uri="{FF2B5EF4-FFF2-40B4-BE49-F238E27FC236}">
                <a16:creationId xmlns:a16="http://schemas.microsoft.com/office/drawing/2014/main" id="{55F54B87-D02E-1C4B-B430-1A031E607A33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528992" y="228400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2605678" y="2291561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4697478" y="2299118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 userDrawn="1"/>
        </p:nvSpPr>
        <p:spPr>
          <a:xfrm>
            <a:off x="6785710" y="2306675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 userDrawn="1"/>
        </p:nvSpPr>
        <p:spPr>
          <a:xfrm>
            <a:off x="528992" y="4264973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 userDrawn="1"/>
        </p:nvSpPr>
        <p:spPr>
          <a:xfrm>
            <a:off x="2605678" y="4272530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 userDrawn="1"/>
        </p:nvSpPr>
        <p:spPr>
          <a:xfrm>
            <a:off x="4697478" y="4280087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 userDrawn="1"/>
        </p:nvSpPr>
        <p:spPr>
          <a:xfrm>
            <a:off x="6785710" y="428764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821893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4870717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862474" y="2482655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92302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120051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124819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124819"/>
            <a:ext cx="2161353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124819"/>
            <a:ext cx="2168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6421A7BA-E0FA-E74B-9DA7-FAEB267DF0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992981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102636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11775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42367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438784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pt-PT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pt-PT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446092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810640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pt-PT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438784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803332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pt-PT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 userDrawn="1"/>
        </p:nvSpPr>
        <p:spPr>
          <a:xfrm>
            <a:off x="702546" y="2802173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 userDrawn="1"/>
        </p:nvSpPr>
        <p:spPr>
          <a:xfrm>
            <a:off x="6890420" y="2792985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 spc="300"/>
              <a:t>LESS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pc="300"/>
              <a:t>MORE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question</a:t>
            </a:r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3A01B35B-3F26-7641-89AA-760B1719EC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##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</p:spTree>
    <p:extLst>
      <p:ext uri="{BB962C8B-B14F-4D97-AF65-F5344CB8AC3E}">
        <p14:creationId xmlns:p14="http://schemas.microsoft.com/office/powerpoint/2010/main" val="167727590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06BE840-FDFA-D549-99D9-5B513854ECE3}"/>
              </a:ext>
            </a:extLst>
          </p:cNvPr>
          <p:cNvSpPr/>
          <p:nvPr userDrawn="1"/>
        </p:nvSpPr>
        <p:spPr>
          <a:xfrm>
            <a:off x="6583043" y="2856508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53F85EB-DBE7-2E49-89CD-A68822D9C9A9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pc="300"/>
              <a:t>MORE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42CC32-B9E9-144B-8B20-4EDD9EE7F2B8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FBAAC42-1093-6E42-A703-390FEB94CBE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16">
            <a:extLst>
              <a:ext uri="{FF2B5EF4-FFF2-40B4-BE49-F238E27FC236}">
                <a16:creationId xmlns:a16="http://schemas.microsoft.com/office/drawing/2014/main" id="{B25463AC-7B01-094D-BDA1-DC1BFF16A9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96466" y="3705785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##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3B76C55-A93D-E94D-952E-90B60E5359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9DDEBE8-69CB-684D-8843-AC589F7F8B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393618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4862014-EB08-1A4F-9BF3-D9AD5594CEC6}"/>
              </a:ext>
            </a:extLst>
          </p:cNvPr>
          <p:cNvSpPr/>
          <p:nvPr userDrawn="1"/>
        </p:nvSpPr>
        <p:spPr>
          <a:xfrm>
            <a:off x="395669" y="2876196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E6F2F3-8AE9-8F44-ADBC-70FEE55EA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 spc="300"/>
              <a:t>LESS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7F3BE7-159D-C945-BEA5-7E33B55F5A99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669D9A-0893-0443-9158-A5D90B7E782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B8D2B5F7-8ECD-6441-9470-BFE49B42D5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8818" y="3728443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##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07FAD99E-491B-EF40-94B0-BC27CED177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6B8386A-6642-8C4D-9AD1-6E0736CC36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9637889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2480099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833" y="1092241"/>
            <a:ext cx="374317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– video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7" y="1634592"/>
            <a:ext cx="7451863" cy="4191673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736698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767807" y="-126373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5290496" cy="1595198"/>
          </a:xfrm>
        </p:spPr>
        <p:txBody>
          <a:bodyPr rtlCol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  <a:br>
              <a:rPr lang="en-US" dirty="0"/>
            </a:br>
            <a:r>
              <a:rPr lang="pt-PT"/>
              <a:t>Insert - title </a:t>
            </a:r>
            <a:br>
              <a:rPr lang="en-US" dirty="0"/>
            </a:br>
            <a:r>
              <a:rPr lang="pt-PT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2850835"/>
            <a:ext cx="3542323" cy="354852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5734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5243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5243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3819178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pt-PT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38025105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000702"/>
            <a:ext cx="5296060" cy="94335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 userDrawn="1"/>
        </p:nvSpPr>
        <p:spPr>
          <a:xfrm>
            <a:off x="395289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DCA50E-B617-0947-89AE-0A6F587BF583}"/>
              </a:ext>
            </a:extLst>
          </p:cNvPr>
          <p:cNvSpPr>
            <a:spLocks noChangeAspect="1"/>
          </p:cNvSpPr>
          <p:nvPr userDrawn="1"/>
        </p:nvSpPr>
        <p:spPr>
          <a:xfrm>
            <a:off x="3816433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97579741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 userDrawn="1"/>
        </p:nvSpPr>
        <p:spPr>
          <a:xfrm>
            <a:off x="-2462890" y="-2587279"/>
            <a:ext cx="8459929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421934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255253352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7384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 userDrawn="1"/>
        </p:nvSpPr>
        <p:spPr>
          <a:xfrm>
            <a:off x="363538" y="1172036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4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</p:spTree>
    <p:extLst>
      <p:ext uri="{BB962C8B-B14F-4D97-AF65-F5344CB8AC3E}">
        <p14:creationId xmlns:p14="http://schemas.microsoft.com/office/powerpoint/2010/main" val="14899762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1481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4086028" cy="128527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106169" y="2577150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517707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62" name="Group 174" descr="Gruppieren 2">
            <a:extLst>
              <a:ext uri="{FF2B5EF4-FFF2-40B4-BE49-F238E27FC236}">
                <a16:creationId xmlns:a16="http://schemas.microsoft.com/office/drawing/2014/main" id="{F856CCB6-EBEB-B04C-A44B-2D772A558AB0}"/>
              </a:ext>
            </a:extLst>
          </p:cNvPr>
          <p:cNvGrpSpPr/>
          <p:nvPr userDrawn="1"/>
        </p:nvGrpSpPr>
        <p:grpSpPr>
          <a:xfrm>
            <a:off x="422738" y="4562714"/>
            <a:ext cx="1501076" cy="1539185"/>
            <a:chOff x="939242" y="252757"/>
            <a:chExt cx="3002151" cy="3078367"/>
          </a:xfrm>
        </p:grpSpPr>
        <p:sp>
          <p:nvSpPr>
            <p:cNvPr id="63" name="Shape 171" descr="Bogen 22">
              <a:extLst>
                <a:ext uri="{FF2B5EF4-FFF2-40B4-BE49-F238E27FC236}">
                  <a16:creationId xmlns:a16="http://schemas.microsoft.com/office/drawing/2014/main" id="{FE329192-0C3C-C24B-A051-289BF2F221CF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65" name="Shape 173" descr="Textfeld 25">
              <a:extLst>
                <a:ext uri="{FF2B5EF4-FFF2-40B4-BE49-F238E27FC236}">
                  <a16:creationId xmlns:a16="http://schemas.microsoft.com/office/drawing/2014/main" id="{2D4D065E-01D0-BF46-B29B-DEF6FB33FD6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04</a:t>
              </a:r>
            </a:p>
          </p:txBody>
        </p:sp>
      </p:grpSp>
      <p:grpSp>
        <p:nvGrpSpPr>
          <p:cNvPr id="66" name="Group 178" descr="Gruppieren 2">
            <a:extLst>
              <a:ext uri="{FF2B5EF4-FFF2-40B4-BE49-F238E27FC236}">
                <a16:creationId xmlns:a16="http://schemas.microsoft.com/office/drawing/2014/main" id="{821905F2-8063-184A-BB2F-3975AA45F68A}"/>
              </a:ext>
            </a:extLst>
          </p:cNvPr>
          <p:cNvGrpSpPr/>
          <p:nvPr userDrawn="1"/>
        </p:nvGrpSpPr>
        <p:grpSpPr>
          <a:xfrm>
            <a:off x="3095199" y="4614625"/>
            <a:ext cx="1501076" cy="1539185"/>
            <a:chOff x="939242" y="252757"/>
            <a:chExt cx="3002151" cy="3078367"/>
          </a:xfrm>
        </p:grpSpPr>
        <p:sp>
          <p:nvSpPr>
            <p:cNvPr id="67" name="Shape 175" descr="Bogen 22">
              <a:extLst>
                <a:ext uri="{FF2B5EF4-FFF2-40B4-BE49-F238E27FC236}">
                  <a16:creationId xmlns:a16="http://schemas.microsoft.com/office/drawing/2014/main" id="{CC99759B-160F-E94E-ADD8-B47AC542EA6D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9" name="Shape 177" descr="Textfeld 25">
              <a:extLst>
                <a:ext uri="{FF2B5EF4-FFF2-40B4-BE49-F238E27FC236}">
                  <a16:creationId xmlns:a16="http://schemas.microsoft.com/office/drawing/2014/main" id="{3AF17078-ABC4-B342-88E0-CCBAD96C398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05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2820462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566794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2816324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84" name="Text Placeholder 77">
            <a:extLst>
              <a:ext uri="{FF2B5EF4-FFF2-40B4-BE49-F238E27FC236}">
                <a16:creationId xmlns:a16="http://schemas.microsoft.com/office/drawing/2014/main" id="{621D2D71-8A09-5C48-B5CB-DEAE23D2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48615" y="486133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85" name="Text Placeholder 77">
            <a:extLst>
              <a:ext uri="{FF2B5EF4-FFF2-40B4-BE49-F238E27FC236}">
                <a16:creationId xmlns:a16="http://schemas.microsoft.com/office/drawing/2014/main" id="{7264281C-9317-164E-92FC-CB2D2D7ED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55297" y="4861330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59733" y="4861329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282046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274915"/>
            <a:ext cx="4080793" cy="128720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149371"/>
            <a:ext cx="8286848" cy="2281237"/>
          </a:xfrm>
        </p:spPr>
        <p:txBody>
          <a:bodyPr rtlCol="0"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pt-PT"/>
              <a:t>Todays learning, point number 1</a:t>
            </a:r>
          </a:p>
          <a:p>
            <a:pPr lvl="0" rtl="0"/>
            <a:r>
              <a:rPr lang="pt-PT"/>
              <a:t>Todays learning, point number 2</a:t>
            </a:r>
          </a:p>
          <a:p>
            <a:pPr lvl="0" rtl="0"/>
            <a:r>
              <a:rPr lang="pt-PT"/>
              <a:t>Todays learning, point number 3</a:t>
            </a:r>
          </a:p>
          <a:p>
            <a:pPr lvl="0" rtl="0"/>
            <a:r>
              <a:rPr lang="pt-PT"/>
              <a:t>Todays learning, point number 4</a:t>
            </a:r>
          </a:p>
          <a:p>
            <a:pPr lvl="0" rtl="0"/>
            <a:r>
              <a:rPr lang="pt-PT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37309323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823659"/>
            <a:ext cx="4183063" cy="3613150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156433"/>
            <a:ext cx="2138363" cy="303212"/>
          </a:xfrm>
        </p:spPr>
        <p:txBody>
          <a:bodyPr rtlCol="0"/>
          <a:lstStyle>
            <a:lvl1pPr marL="0" indent="0" algn="ctr">
              <a:buNone/>
              <a:defRPr sz="2000" b="1" i="0">
                <a:solidFill>
                  <a:schemeClr val="accent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1823659"/>
            <a:ext cx="3234800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84518"/>
            <a:ext cx="7426832" cy="70889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37">
            <a:extLst>
              <a:ext uri="{FF2B5EF4-FFF2-40B4-BE49-F238E27FC236}">
                <a16:creationId xmlns:a16="http://schemas.microsoft.com/office/drawing/2014/main" id="{32AC3A96-9A16-2444-A037-922EE73E7E3C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pt-PT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pt-PT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056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pt-PT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/>
          <a:p>
            <a:pPr rtl="0"/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/>
          <a:lstStyle/>
          <a:p>
            <a:pPr rtl="0"/>
            <a:r>
              <a:t>Body Level One</a:t>
            </a:r>
          </a:p>
          <a:p>
            <a:pPr lvl="1" rtl="0"/>
            <a:r>
              <a:t>Body Level Two</a:t>
            </a:r>
          </a:p>
          <a:p>
            <a:pPr lvl="2" rtl="0"/>
            <a:r>
              <a:t>Body Level Three</a:t>
            </a:r>
          </a:p>
          <a:p>
            <a:pPr lvl="3" rtl="0"/>
            <a:r>
              <a:t>Body Level Four</a:t>
            </a:r>
          </a:p>
          <a:p>
            <a:pPr lvl="4" rtl="0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0" anchor="ctr">
            <a:spAutoFit/>
          </a:bodyPr>
          <a:lstStyle>
            <a:lvl1pPr algn="r">
              <a:defRPr sz="600"/>
            </a:lvl1pPr>
          </a:lstStyle>
          <a:p>
            <a:pPr rt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9" r:id="rId3"/>
    <p:sldLayoutId id="2147483673" r:id="rId4"/>
    <p:sldLayoutId id="2147483657" r:id="rId5"/>
    <p:sldLayoutId id="2147483656" r:id="rId6"/>
    <p:sldLayoutId id="2147483664" r:id="rId7"/>
    <p:sldLayoutId id="2147483678" r:id="rId8"/>
    <p:sldLayoutId id="2147483667" r:id="rId9"/>
    <p:sldLayoutId id="2147483679" r:id="rId10"/>
    <p:sldLayoutId id="2147483663" r:id="rId11"/>
    <p:sldLayoutId id="2147483658" r:id="rId12"/>
    <p:sldLayoutId id="2147483666" r:id="rId13"/>
    <p:sldLayoutId id="2147483662" r:id="rId14"/>
    <p:sldLayoutId id="2147483675" r:id="rId15"/>
    <p:sldLayoutId id="2147483676" r:id="rId16"/>
    <p:sldLayoutId id="2147483677" r:id="rId17"/>
    <p:sldLayoutId id="2147483669" r:id="rId18"/>
    <p:sldLayoutId id="2147483670" r:id="rId19"/>
    <p:sldLayoutId id="2147483671" r:id="rId20"/>
    <p:sldLayoutId id="2147483672" r:id="rId21"/>
    <p:sldLayoutId id="2147483680" r:id="rId22"/>
    <p:sldLayoutId id="2147483668" r:id="rId23"/>
    <p:sldLayoutId id="2147483674" r:id="rId24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>
            <a:extLst>
              <a:ext uri="{FF2B5EF4-FFF2-40B4-BE49-F238E27FC236}">
                <a16:creationId xmlns:a16="http://schemas.microsoft.com/office/drawing/2014/main" id="{74B30504-2B7A-2043-8AA9-61731CAD4426}"/>
              </a:ext>
            </a:extLst>
          </p:cNvPr>
          <p:cNvSpPr/>
          <p:nvPr/>
        </p:nvSpPr>
        <p:spPr>
          <a:xfrm>
            <a:off x="2726914" y="-1883820"/>
            <a:ext cx="7964625" cy="7963200"/>
          </a:xfrm>
          <a:prstGeom prst="ellipse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8AEF7D-3B34-394C-90CE-76676DB3D8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pt-PT"/>
              <a:t>Aula 3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F29501-87BA-F841-890F-4F5B1DC029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80215" y="3886662"/>
            <a:ext cx="3580419" cy="2112962"/>
          </a:xfrm>
        </p:spPr>
        <p:txBody>
          <a:bodyPr rtlCol="0"/>
          <a:lstStyle/>
          <a:p>
            <a:pPr rtl="0"/>
            <a:r>
              <a:rPr lang="pt-PT" dirty="0"/>
              <a:t>Como comes do mesmo modo que um explorador do Ártico?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31286A-A9EA-0D46-9A23-F78169150D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0438" y="214647"/>
            <a:ext cx="1991888" cy="292537"/>
          </a:xfrm>
          <a:solidFill>
            <a:srgbClr val="8AA3A7"/>
          </a:solidFill>
        </p:spPr>
        <p:txBody>
          <a:bodyPr rtlCol="0"/>
          <a:lstStyle/>
          <a:p>
            <a:pPr rtl="0"/>
            <a:r>
              <a:rPr lang="pt-PT" dirty="0"/>
              <a:t>Oceanos gelados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0D27A6-B684-974E-BCF1-9FAB803EB0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88665" y="619772"/>
            <a:ext cx="1353505" cy="167657"/>
          </a:xfrm>
          <a:solidFill>
            <a:srgbClr val="8AA3A7"/>
          </a:solidFill>
        </p:spPr>
        <p:txBody>
          <a:bodyPr rtlCol="0"/>
          <a:lstStyle/>
          <a:p>
            <a:pPr rtl="0"/>
            <a:r>
              <a:rPr lang="pt-PT"/>
              <a:t>Área Transversal | 7-11</a:t>
            </a:r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C9E67AFD-1D19-AE44-917B-003422E7A5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540" y="6231279"/>
            <a:ext cx="1296541" cy="4297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1F987C-1EF5-7045-AF4F-96DAD61578A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321" y="6225338"/>
            <a:ext cx="1337449" cy="460916"/>
          </a:xfrm>
          <a:prstGeom prst="rect">
            <a:avLst/>
          </a:prstGeom>
        </p:spPr>
      </p:pic>
      <p:sp>
        <p:nvSpPr>
          <p:cNvPr id="11" name="Shape 20">
            <a:extLst>
              <a:ext uri="{FF2B5EF4-FFF2-40B4-BE49-F238E27FC236}">
                <a16:creationId xmlns:a16="http://schemas.microsoft.com/office/drawing/2014/main" id="{3F2F293B-09D8-9B4E-B693-AA0447B337E1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65F01E8-9BF2-8447-8FD1-056A2EF42CD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6983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79517" y="415063"/>
            <a:ext cx="4600883" cy="273845"/>
          </a:xfrm>
        </p:spPr>
        <p:txBody>
          <a:bodyPr rtlCol="0"/>
          <a:lstStyle/>
          <a:p>
            <a:pPr rtl="0"/>
            <a:r>
              <a:rPr lang="pt-PT" dirty="0">
                <a:solidFill>
                  <a:schemeClr val="bg2"/>
                </a:solidFill>
                <a:cs typeface="Arial" charset="0"/>
              </a:rPr>
              <a:t>Aula 3: Como comes do mesmo modo que um explorador do </a:t>
            </a:r>
            <a:r>
              <a:rPr lang="pt-PT" dirty="0" err="1">
                <a:solidFill>
                  <a:schemeClr val="bg2"/>
                </a:solidFill>
                <a:cs typeface="Arial" charset="0"/>
              </a:rPr>
              <a:t>Ártico</a:t>
            </a:r>
            <a:r>
              <a:rPr lang="pt-PT" dirty="0">
                <a:solidFill>
                  <a:schemeClr val="bg2"/>
                </a:solidFill>
                <a:cs typeface="Arial" charset="0"/>
              </a:rPr>
              <a:t>?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D63ACC4-DB5E-1D4C-9B51-AFD337B039F0}"/>
              </a:ext>
            </a:extLst>
          </p:cNvPr>
          <p:cNvSpPr txBox="1"/>
          <p:nvPr/>
        </p:nvSpPr>
        <p:spPr>
          <a:xfrm>
            <a:off x="449263" y="1316886"/>
            <a:ext cx="82454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pt-PT" sz="3400" b="1">
                <a:solidFill>
                  <a:srgbClr val="25243D"/>
                </a:solidFill>
                <a:latin typeface="Century Gothic Bold"/>
                <a:cs typeface="Gill Sans"/>
              </a:rPr>
              <a:t>Quanto mais calorias houver na tua comida...</a:t>
            </a:r>
          </a:p>
        </p:txBody>
      </p:sp>
      <p:sp>
        <p:nvSpPr>
          <p:cNvPr id="10" name="Left Arrow 9">
            <a:extLst>
              <a:ext uri="{FF2B5EF4-FFF2-40B4-BE49-F238E27FC236}">
                <a16:creationId xmlns:a16="http://schemas.microsoft.com/office/drawing/2014/main" id="{E6ED9FE4-EF6B-774B-84D3-B2857AEE3132}"/>
              </a:ext>
            </a:extLst>
          </p:cNvPr>
          <p:cNvSpPr/>
          <p:nvPr/>
        </p:nvSpPr>
        <p:spPr>
          <a:xfrm>
            <a:off x="467519" y="2816069"/>
            <a:ext cx="1800000" cy="1800000"/>
          </a:xfrm>
          <a:prstGeom prst="leftArrow">
            <a:avLst>
              <a:gd name="adj1" fmla="val 65522"/>
              <a:gd name="adj2" fmla="val 59878"/>
            </a:avLst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>
              <a:solidFill>
                <a:schemeClr val="bg1"/>
              </a:solidFill>
              <a:latin typeface="Sassoon Sans" panose="02000803040000020003" pitchFamily="2" charset="0"/>
            </a:endParaRPr>
          </a:p>
        </p:txBody>
      </p:sp>
      <p:sp>
        <p:nvSpPr>
          <p:cNvPr id="15" name="Left Arrow 14">
            <a:extLst>
              <a:ext uri="{FF2B5EF4-FFF2-40B4-BE49-F238E27FC236}">
                <a16:creationId xmlns:a16="http://schemas.microsoft.com/office/drawing/2014/main" id="{AC7ED3B8-D558-8548-9CC2-65107698B873}"/>
              </a:ext>
            </a:extLst>
          </p:cNvPr>
          <p:cNvSpPr/>
          <p:nvPr/>
        </p:nvSpPr>
        <p:spPr>
          <a:xfrm flipH="1">
            <a:off x="6912994" y="2816069"/>
            <a:ext cx="1800000" cy="1800000"/>
          </a:xfrm>
          <a:prstGeom prst="leftArrow">
            <a:avLst>
              <a:gd name="adj1" fmla="val 65522"/>
              <a:gd name="adj2" fmla="val 59878"/>
            </a:avLst>
          </a:prstGeom>
          <a:solidFill>
            <a:srgbClr val="00B05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>
              <a:solidFill>
                <a:schemeClr val="bg1"/>
              </a:solidFill>
              <a:latin typeface="Sassoon Sans" panose="02000803040000020003" pitchFamily="2" charset="0"/>
            </a:endParaRPr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6DC65993-DCE7-DC43-97FE-FB8CBCDAB2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4554274"/>
              </p:ext>
            </p:extLst>
          </p:nvPr>
        </p:nvGraphicFramePr>
        <p:xfrm>
          <a:off x="431007" y="4908883"/>
          <a:ext cx="8245476" cy="13101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84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84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84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10149">
                <a:tc>
                  <a:txBody>
                    <a:bodyPr/>
                    <a:lstStyle/>
                    <a:p>
                      <a:pPr algn="ctr" rtl="0"/>
                      <a:r>
                        <a:rPr lang="pt-PT" sz="2400" b="1" i="0">
                          <a:solidFill>
                            <a:srgbClr val="25243D"/>
                          </a:solidFill>
                          <a:latin typeface="Century Gothic Bold"/>
                        </a:rPr>
                        <a:t>...mais energia haverá.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pt-PT" sz="2400" b="1" i="0">
                          <a:solidFill>
                            <a:srgbClr val="25243D"/>
                          </a:solidFill>
                          <a:latin typeface="Century Gothic Bold"/>
                        </a:rPr>
                        <a:t>...menos energia haverá.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pt-PT" sz="2400" b="1" i="0">
                          <a:solidFill>
                            <a:srgbClr val="25243D"/>
                          </a:solidFill>
                          <a:latin typeface="Century Gothic Bold"/>
                        </a:rPr>
                        <a:t>...mais nutrientes haverá.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Left Arrow 16">
            <a:extLst>
              <a:ext uri="{FF2B5EF4-FFF2-40B4-BE49-F238E27FC236}">
                <a16:creationId xmlns:a16="http://schemas.microsoft.com/office/drawing/2014/main" id="{F53DFA73-D510-B14C-9946-934057CE9D82}"/>
              </a:ext>
            </a:extLst>
          </p:cNvPr>
          <p:cNvSpPr/>
          <p:nvPr/>
        </p:nvSpPr>
        <p:spPr>
          <a:xfrm rot="16200000" flipH="1">
            <a:off x="3679517" y="2933028"/>
            <a:ext cx="1800000" cy="1800000"/>
          </a:xfrm>
          <a:prstGeom prst="leftArrow">
            <a:avLst>
              <a:gd name="adj1" fmla="val 65522"/>
              <a:gd name="adj2" fmla="val 59878"/>
            </a:avLst>
          </a:prstGeom>
          <a:solidFill>
            <a:srgbClr val="FFC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>
              <a:solidFill>
                <a:schemeClr val="bg1"/>
              </a:solidFill>
              <a:latin typeface="Sassoon Sans" panose="0200080304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0710261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BF610-D52C-E249-9507-CD554BDCA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1900" y="438820"/>
            <a:ext cx="4508500" cy="241880"/>
          </a:xfrm>
        </p:spPr>
        <p:txBody>
          <a:bodyPr rtlCol="0"/>
          <a:lstStyle/>
          <a:p>
            <a:pPr rtl="0"/>
            <a:r>
              <a:rPr lang="pt-PT">
                <a:solidFill>
                  <a:schemeClr val="tx1"/>
                </a:solidFill>
                <a:cs typeface="Arial" charset="0"/>
              </a:rPr>
              <a:t>Aula 3: Como comes do mesmo modo que um explorador do Ártico?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2ED4DC0-3AB9-E64C-9D72-87B92B765551}"/>
              </a:ext>
            </a:extLst>
          </p:cNvPr>
          <p:cNvSpPr txBox="1"/>
          <p:nvPr/>
        </p:nvSpPr>
        <p:spPr>
          <a:xfrm>
            <a:off x="449263" y="1316886"/>
            <a:ext cx="82454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pt-PT" sz="3400" b="1">
                <a:solidFill>
                  <a:srgbClr val="FFFFFF"/>
                </a:solidFill>
                <a:latin typeface="Century Gothic Bold"/>
                <a:cs typeface="Gill Sans"/>
              </a:rPr>
              <a:t>Quanto mais calorias houver na tua comida...</a:t>
            </a:r>
          </a:p>
        </p:txBody>
      </p:sp>
      <p:sp>
        <p:nvSpPr>
          <p:cNvPr id="8" name="Left Arrow 7">
            <a:extLst>
              <a:ext uri="{FF2B5EF4-FFF2-40B4-BE49-F238E27FC236}">
                <a16:creationId xmlns:a16="http://schemas.microsoft.com/office/drawing/2014/main" id="{545F73E7-87B7-AC4E-9A84-609D884180A2}"/>
              </a:ext>
            </a:extLst>
          </p:cNvPr>
          <p:cNvSpPr/>
          <p:nvPr/>
        </p:nvSpPr>
        <p:spPr>
          <a:xfrm>
            <a:off x="467519" y="2816069"/>
            <a:ext cx="1800000" cy="1800000"/>
          </a:xfrm>
          <a:prstGeom prst="leftArrow">
            <a:avLst>
              <a:gd name="adj1" fmla="val 65522"/>
              <a:gd name="adj2" fmla="val 59878"/>
            </a:avLst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>
              <a:solidFill>
                <a:schemeClr val="bg1"/>
              </a:solidFill>
              <a:latin typeface="Sassoon Sans" panose="02000803040000020003" pitchFamily="2" charset="0"/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E844A80-1125-0246-BBE4-89FA59936C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9481921"/>
              </p:ext>
            </p:extLst>
          </p:nvPr>
        </p:nvGraphicFramePr>
        <p:xfrm>
          <a:off x="431007" y="4908883"/>
          <a:ext cx="8245476" cy="13101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84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84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84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10149">
                <a:tc>
                  <a:txBody>
                    <a:bodyPr/>
                    <a:lstStyle/>
                    <a:p>
                      <a:pPr algn="ctr" rtl="0"/>
                      <a:r>
                        <a:rPr lang="pt-PT" sz="2400" b="1" i="0">
                          <a:solidFill>
                            <a:srgbClr val="FFFFFF"/>
                          </a:solidFill>
                          <a:latin typeface="Century Gothic Bold"/>
                        </a:rPr>
                        <a:t>...mais energia haverá.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pt-PT" sz="2400" b="1" i="0">
                          <a:solidFill>
                            <a:srgbClr val="FFFFFF"/>
                          </a:solidFill>
                          <a:latin typeface="Century Gothic Bold"/>
                        </a:rPr>
                        <a:t>...menos energia haverá.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pt-PT" sz="2400" b="1" i="0">
                          <a:solidFill>
                            <a:srgbClr val="FFFFFF"/>
                          </a:solidFill>
                          <a:latin typeface="Century Gothic Bold"/>
                        </a:rPr>
                        <a:t>...mais nutrientes haverá.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3998191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4250" y="415063"/>
            <a:ext cx="4756150" cy="273845"/>
          </a:xfrm>
        </p:spPr>
        <p:txBody>
          <a:bodyPr rtlCol="0"/>
          <a:lstStyle/>
          <a:p>
            <a:pPr rtl="0"/>
            <a:r>
              <a:rPr lang="pt-PT" dirty="0">
                <a:solidFill>
                  <a:schemeClr val="bg2"/>
                </a:solidFill>
                <a:cs typeface="Arial" charset="0"/>
              </a:rPr>
              <a:t>Aula 3: Como comes do mesmo modo que um explorador do </a:t>
            </a:r>
            <a:r>
              <a:rPr lang="pt-PT" dirty="0" err="1">
                <a:solidFill>
                  <a:schemeClr val="bg2"/>
                </a:solidFill>
                <a:cs typeface="Arial" charset="0"/>
              </a:rPr>
              <a:t>Ártico</a:t>
            </a:r>
            <a:r>
              <a:rPr lang="pt-PT" dirty="0">
                <a:solidFill>
                  <a:schemeClr val="bg2"/>
                </a:solidFill>
                <a:cs typeface="Arial" charset="0"/>
              </a:rPr>
              <a:t>?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73C9C15-7D9A-D64C-A99E-14F99EB334B3}"/>
              </a:ext>
            </a:extLst>
          </p:cNvPr>
          <p:cNvSpPr txBox="1"/>
          <p:nvPr/>
        </p:nvSpPr>
        <p:spPr>
          <a:xfrm>
            <a:off x="449263" y="1316886"/>
            <a:ext cx="824547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pt-PT" sz="3400" b="1">
                <a:solidFill>
                  <a:srgbClr val="25243D"/>
                </a:solidFill>
                <a:latin typeface="Century Gothic Bold"/>
                <a:cs typeface="Gill Sans"/>
              </a:rPr>
              <a:t>“Dieta” significa...</a:t>
            </a:r>
          </a:p>
        </p:txBody>
      </p:sp>
      <p:sp>
        <p:nvSpPr>
          <p:cNvPr id="11" name="Left Arrow 10">
            <a:extLst>
              <a:ext uri="{FF2B5EF4-FFF2-40B4-BE49-F238E27FC236}">
                <a16:creationId xmlns:a16="http://schemas.microsoft.com/office/drawing/2014/main" id="{DA4FEE44-5FD8-484D-B9FA-D0265B75050E}"/>
              </a:ext>
            </a:extLst>
          </p:cNvPr>
          <p:cNvSpPr/>
          <p:nvPr/>
        </p:nvSpPr>
        <p:spPr>
          <a:xfrm>
            <a:off x="467519" y="2816069"/>
            <a:ext cx="1800000" cy="1800000"/>
          </a:xfrm>
          <a:prstGeom prst="leftArrow">
            <a:avLst>
              <a:gd name="adj1" fmla="val 65522"/>
              <a:gd name="adj2" fmla="val 59878"/>
            </a:avLst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>
              <a:solidFill>
                <a:schemeClr val="bg1"/>
              </a:solidFill>
              <a:latin typeface="Sassoon Sans" panose="02000803040000020003" pitchFamily="2" charset="0"/>
            </a:endParaRPr>
          </a:p>
        </p:txBody>
      </p:sp>
      <p:sp>
        <p:nvSpPr>
          <p:cNvPr id="12" name="Left Arrow 11">
            <a:extLst>
              <a:ext uri="{FF2B5EF4-FFF2-40B4-BE49-F238E27FC236}">
                <a16:creationId xmlns:a16="http://schemas.microsoft.com/office/drawing/2014/main" id="{FFA8DE6D-1AF8-184F-A3C5-2D7F07D47EEB}"/>
              </a:ext>
            </a:extLst>
          </p:cNvPr>
          <p:cNvSpPr/>
          <p:nvPr/>
        </p:nvSpPr>
        <p:spPr>
          <a:xfrm flipH="1">
            <a:off x="6912994" y="2816069"/>
            <a:ext cx="1800000" cy="1800000"/>
          </a:xfrm>
          <a:prstGeom prst="leftArrow">
            <a:avLst>
              <a:gd name="adj1" fmla="val 65522"/>
              <a:gd name="adj2" fmla="val 59878"/>
            </a:avLst>
          </a:prstGeom>
          <a:solidFill>
            <a:srgbClr val="00B05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>
              <a:solidFill>
                <a:schemeClr val="bg1"/>
              </a:solidFill>
              <a:latin typeface="Sassoon Sans" panose="02000803040000020003" pitchFamily="2" charset="0"/>
            </a:endParaRP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9E245F98-AAE2-EA44-BEE9-DFFC1DE66E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2497945"/>
              </p:ext>
            </p:extLst>
          </p:nvPr>
        </p:nvGraphicFramePr>
        <p:xfrm>
          <a:off x="431007" y="4908883"/>
          <a:ext cx="8245476" cy="13101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84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84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84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10149">
                <a:tc>
                  <a:txBody>
                    <a:bodyPr/>
                    <a:lstStyle/>
                    <a:p>
                      <a:pPr algn="ctr" rtl="0"/>
                      <a:r>
                        <a:rPr lang="pt-PT" sz="2400" b="1" i="0">
                          <a:solidFill>
                            <a:srgbClr val="25243D"/>
                          </a:solidFill>
                          <a:latin typeface="Century Gothic Bold"/>
                        </a:rPr>
                        <a:t>...comer para perder peso.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pt-PT" sz="2400" b="1" i="0">
                          <a:solidFill>
                            <a:srgbClr val="25243D"/>
                          </a:solidFill>
                          <a:latin typeface="Century Gothic Bold"/>
                        </a:rPr>
                        <a:t>...tudo o que possas comer.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pt-PT" sz="2400" b="1" i="0">
                          <a:solidFill>
                            <a:srgbClr val="25243D"/>
                          </a:solidFill>
                          <a:latin typeface="Century Gothic Bold"/>
                        </a:rPr>
                        <a:t>...os químicos na tua comida.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" name="Left Arrow 13">
            <a:extLst>
              <a:ext uri="{FF2B5EF4-FFF2-40B4-BE49-F238E27FC236}">
                <a16:creationId xmlns:a16="http://schemas.microsoft.com/office/drawing/2014/main" id="{3D9B038B-E3BB-A641-8622-F0FC0A424A34}"/>
              </a:ext>
            </a:extLst>
          </p:cNvPr>
          <p:cNvSpPr/>
          <p:nvPr/>
        </p:nvSpPr>
        <p:spPr>
          <a:xfrm rot="16200000" flipH="1">
            <a:off x="3679517" y="2933028"/>
            <a:ext cx="1800000" cy="1800000"/>
          </a:xfrm>
          <a:prstGeom prst="leftArrow">
            <a:avLst>
              <a:gd name="adj1" fmla="val 65522"/>
              <a:gd name="adj2" fmla="val 59878"/>
            </a:avLst>
          </a:prstGeom>
          <a:solidFill>
            <a:srgbClr val="FFC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>
              <a:solidFill>
                <a:schemeClr val="bg1"/>
              </a:solidFill>
              <a:latin typeface="Sassoon Sans" panose="0200080304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578817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BF610-D52C-E249-9507-CD554BDCA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79517" y="438820"/>
            <a:ext cx="4600883" cy="241880"/>
          </a:xfrm>
        </p:spPr>
        <p:txBody>
          <a:bodyPr rtlCol="0"/>
          <a:lstStyle/>
          <a:p>
            <a:pPr rtl="0"/>
            <a:r>
              <a:rPr lang="pt-PT" dirty="0">
                <a:solidFill>
                  <a:schemeClr val="tx1"/>
                </a:solidFill>
                <a:cs typeface="Arial" charset="0"/>
              </a:rPr>
              <a:t>Aula 3: Como comes do mesmo modo que um explorador do </a:t>
            </a:r>
            <a:r>
              <a:rPr lang="pt-PT" dirty="0" err="1">
                <a:solidFill>
                  <a:schemeClr val="tx1"/>
                </a:solidFill>
                <a:cs typeface="Arial" charset="0"/>
              </a:rPr>
              <a:t>Ártico</a:t>
            </a:r>
            <a:r>
              <a:rPr lang="pt-PT" dirty="0">
                <a:solidFill>
                  <a:schemeClr val="tx1"/>
                </a:solidFill>
                <a:cs typeface="Arial" charset="0"/>
              </a:rPr>
              <a:t>?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BE29756-3F0B-4E4D-BEB0-EA0AB42E32C8}"/>
              </a:ext>
            </a:extLst>
          </p:cNvPr>
          <p:cNvSpPr txBox="1"/>
          <p:nvPr/>
        </p:nvSpPr>
        <p:spPr>
          <a:xfrm>
            <a:off x="449263" y="1316886"/>
            <a:ext cx="824547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pt-PT" sz="3400" b="1">
                <a:solidFill>
                  <a:srgbClr val="FFFFFF"/>
                </a:solidFill>
                <a:latin typeface="Century Gothic Bold"/>
                <a:cs typeface="Gill Sans"/>
              </a:rPr>
              <a:t>“Dieta” significa...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F8CB5EF1-1C5B-F847-9276-E7EC174773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2664657"/>
              </p:ext>
            </p:extLst>
          </p:nvPr>
        </p:nvGraphicFramePr>
        <p:xfrm>
          <a:off x="431007" y="4908883"/>
          <a:ext cx="8245476" cy="13101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84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84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84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10149">
                <a:tc>
                  <a:txBody>
                    <a:bodyPr/>
                    <a:lstStyle/>
                    <a:p>
                      <a:pPr algn="ctr" rtl="0"/>
                      <a:r>
                        <a:rPr lang="pt-PT" sz="2400" b="1" i="0">
                          <a:solidFill>
                            <a:srgbClr val="FFFFFF"/>
                          </a:solidFill>
                          <a:latin typeface="Century Gothic Bold"/>
                        </a:rPr>
                        <a:t>...comer para perder peso.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pt-PT" sz="2400" b="1" i="0">
                          <a:solidFill>
                            <a:srgbClr val="FFFFFF"/>
                          </a:solidFill>
                          <a:latin typeface="Century Gothic Bold"/>
                        </a:rPr>
                        <a:t>...tudo o que possas comer.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pt-PT" sz="2400" b="1" i="0">
                          <a:solidFill>
                            <a:srgbClr val="FFFFFF"/>
                          </a:solidFill>
                          <a:latin typeface="Century Gothic Bold"/>
                        </a:rPr>
                        <a:t>...os químicos na tua comida.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1" name="Left Arrow 10">
            <a:extLst>
              <a:ext uri="{FF2B5EF4-FFF2-40B4-BE49-F238E27FC236}">
                <a16:creationId xmlns:a16="http://schemas.microsoft.com/office/drawing/2014/main" id="{28216CBF-7665-E244-B0CD-B9965DF091CE}"/>
              </a:ext>
            </a:extLst>
          </p:cNvPr>
          <p:cNvSpPr/>
          <p:nvPr/>
        </p:nvSpPr>
        <p:spPr>
          <a:xfrm rot="16200000" flipH="1">
            <a:off x="3679517" y="2933028"/>
            <a:ext cx="1800000" cy="1800000"/>
          </a:xfrm>
          <a:prstGeom prst="leftArrow">
            <a:avLst>
              <a:gd name="adj1" fmla="val 65522"/>
              <a:gd name="adj2" fmla="val 59878"/>
            </a:avLst>
          </a:prstGeom>
          <a:solidFill>
            <a:srgbClr val="FFC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>
              <a:solidFill>
                <a:schemeClr val="bg1"/>
              </a:solidFill>
              <a:latin typeface="Sassoon Sans" panose="0200080304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7228690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33750" y="415063"/>
            <a:ext cx="4946650" cy="273845"/>
          </a:xfrm>
        </p:spPr>
        <p:txBody>
          <a:bodyPr rtlCol="0"/>
          <a:lstStyle/>
          <a:p>
            <a:pPr rtl="0"/>
            <a:r>
              <a:rPr lang="pt-PT" dirty="0">
                <a:solidFill>
                  <a:schemeClr val="bg2"/>
                </a:solidFill>
                <a:cs typeface="Arial" charset="0"/>
              </a:rPr>
              <a:t>Aula 3: Como comes do mesmo modo que um explorador do </a:t>
            </a:r>
            <a:r>
              <a:rPr lang="pt-PT" dirty="0" err="1">
                <a:solidFill>
                  <a:schemeClr val="bg2"/>
                </a:solidFill>
                <a:cs typeface="Arial" charset="0"/>
              </a:rPr>
              <a:t>Ártico</a:t>
            </a:r>
            <a:r>
              <a:rPr lang="pt-PT" dirty="0">
                <a:solidFill>
                  <a:schemeClr val="bg2"/>
                </a:solidFill>
                <a:cs typeface="Arial" charset="0"/>
              </a:rPr>
              <a:t>?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D359335-802D-324E-B8AB-3FB7EE380C04}"/>
              </a:ext>
            </a:extLst>
          </p:cNvPr>
          <p:cNvSpPr txBox="1"/>
          <p:nvPr/>
        </p:nvSpPr>
        <p:spPr>
          <a:xfrm>
            <a:off x="449263" y="1316886"/>
            <a:ext cx="824547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pt-PT" sz="3400" b="1" dirty="0">
                <a:solidFill>
                  <a:srgbClr val="25243D"/>
                </a:solidFill>
                <a:latin typeface="Century Gothic Bold"/>
                <a:cs typeface="Gill Sans"/>
              </a:rPr>
              <a:t>Um “nutriente” é...</a:t>
            </a:r>
          </a:p>
        </p:txBody>
      </p:sp>
      <p:sp>
        <p:nvSpPr>
          <p:cNvPr id="4" name="Left Arrow 3">
            <a:extLst>
              <a:ext uri="{FF2B5EF4-FFF2-40B4-BE49-F238E27FC236}">
                <a16:creationId xmlns:a16="http://schemas.microsoft.com/office/drawing/2014/main" id="{CB169507-A6EE-6447-94DE-49C70E2CFD01}"/>
              </a:ext>
            </a:extLst>
          </p:cNvPr>
          <p:cNvSpPr/>
          <p:nvPr/>
        </p:nvSpPr>
        <p:spPr>
          <a:xfrm>
            <a:off x="467519" y="2816069"/>
            <a:ext cx="1800000" cy="1800000"/>
          </a:xfrm>
          <a:prstGeom prst="leftArrow">
            <a:avLst>
              <a:gd name="adj1" fmla="val 65522"/>
              <a:gd name="adj2" fmla="val 59878"/>
            </a:avLst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>
              <a:solidFill>
                <a:schemeClr val="bg1"/>
              </a:solidFill>
              <a:latin typeface="Sassoon Sans" panose="02000803040000020003" pitchFamily="2" charset="0"/>
            </a:endParaRPr>
          </a:p>
        </p:txBody>
      </p:sp>
      <p:sp>
        <p:nvSpPr>
          <p:cNvPr id="5" name="Left Arrow 4">
            <a:extLst>
              <a:ext uri="{FF2B5EF4-FFF2-40B4-BE49-F238E27FC236}">
                <a16:creationId xmlns:a16="http://schemas.microsoft.com/office/drawing/2014/main" id="{609B0231-DBC7-3E43-AD05-719D6BC79621}"/>
              </a:ext>
            </a:extLst>
          </p:cNvPr>
          <p:cNvSpPr/>
          <p:nvPr/>
        </p:nvSpPr>
        <p:spPr>
          <a:xfrm flipH="1">
            <a:off x="6912994" y="2816069"/>
            <a:ext cx="1800000" cy="1800000"/>
          </a:xfrm>
          <a:prstGeom prst="leftArrow">
            <a:avLst>
              <a:gd name="adj1" fmla="val 65522"/>
              <a:gd name="adj2" fmla="val 59878"/>
            </a:avLst>
          </a:prstGeom>
          <a:solidFill>
            <a:srgbClr val="00B05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>
              <a:solidFill>
                <a:schemeClr val="bg1"/>
              </a:solidFill>
              <a:latin typeface="Sassoon Sans" panose="02000803040000020003" pitchFamily="2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0348AD3-A033-FE45-9876-732CDBF7B1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8423521"/>
              </p:ext>
            </p:extLst>
          </p:nvPr>
        </p:nvGraphicFramePr>
        <p:xfrm>
          <a:off x="431007" y="4908883"/>
          <a:ext cx="8245476" cy="13101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84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84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84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10149">
                <a:tc>
                  <a:txBody>
                    <a:bodyPr/>
                    <a:lstStyle/>
                    <a:p>
                      <a:pPr algn="ctr" rtl="0"/>
                      <a:r>
                        <a:rPr lang="pt-PT" sz="2400" b="1" i="0">
                          <a:solidFill>
                            <a:srgbClr val="25243D"/>
                          </a:solidFill>
                          <a:latin typeface="Century Gothic Bold"/>
                        </a:rPr>
                        <a:t>...a energia na tua comida.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pt-PT" sz="2400" b="1" i="0">
                          <a:solidFill>
                            <a:srgbClr val="25243D"/>
                          </a:solidFill>
                          <a:latin typeface="Century Gothic Bold"/>
                        </a:rPr>
                        <a:t>...tudo o que possas comer.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pt-PT" sz="2400" b="1" i="0">
                          <a:solidFill>
                            <a:srgbClr val="25243D"/>
                          </a:solidFill>
                          <a:latin typeface="Century Gothic Bold"/>
                        </a:rPr>
                        <a:t>...os químicos úteis na tua alimentação.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Left Arrow 6">
            <a:extLst>
              <a:ext uri="{FF2B5EF4-FFF2-40B4-BE49-F238E27FC236}">
                <a16:creationId xmlns:a16="http://schemas.microsoft.com/office/drawing/2014/main" id="{68D51A64-F687-CC46-9748-D3653C504BBC}"/>
              </a:ext>
            </a:extLst>
          </p:cNvPr>
          <p:cNvSpPr/>
          <p:nvPr/>
        </p:nvSpPr>
        <p:spPr>
          <a:xfrm rot="16200000" flipH="1">
            <a:off x="3679517" y="2933028"/>
            <a:ext cx="1800000" cy="1800000"/>
          </a:xfrm>
          <a:prstGeom prst="leftArrow">
            <a:avLst>
              <a:gd name="adj1" fmla="val 65522"/>
              <a:gd name="adj2" fmla="val 59878"/>
            </a:avLst>
          </a:prstGeom>
          <a:solidFill>
            <a:srgbClr val="FFC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>
              <a:solidFill>
                <a:schemeClr val="bg1"/>
              </a:solidFill>
              <a:latin typeface="Sassoon Sans" panose="0200080304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6988587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BF610-D52C-E249-9507-CD554BDCA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2800" y="438820"/>
            <a:ext cx="4927600" cy="241880"/>
          </a:xfrm>
        </p:spPr>
        <p:txBody>
          <a:bodyPr rtlCol="0"/>
          <a:lstStyle/>
          <a:p>
            <a:pPr rtl="0"/>
            <a:r>
              <a:rPr lang="pt-PT" dirty="0">
                <a:solidFill>
                  <a:schemeClr val="tx1"/>
                </a:solidFill>
                <a:cs typeface="Arial" charset="0"/>
              </a:rPr>
              <a:t>Aula 3: Como comes do mesmo modo que um explorador do </a:t>
            </a:r>
            <a:r>
              <a:rPr lang="pt-PT" dirty="0" err="1">
                <a:solidFill>
                  <a:schemeClr val="tx1"/>
                </a:solidFill>
                <a:cs typeface="Arial" charset="0"/>
              </a:rPr>
              <a:t>Ártico</a:t>
            </a:r>
            <a:r>
              <a:rPr lang="pt-PT" dirty="0">
                <a:solidFill>
                  <a:schemeClr val="tx1"/>
                </a:solidFill>
                <a:cs typeface="Arial" charset="0"/>
              </a:rPr>
              <a:t>?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DB95656-1211-E641-BB3F-10C005883AA2}"/>
              </a:ext>
            </a:extLst>
          </p:cNvPr>
          <p:cNvSpPr txBox="1"/>
          <p:nvPr/>
        </p:nvSpPr>
        <p:spPr>
          <a:xfrm>
            <a:off x="449263" y="1316886"/>
            <a:ext cx="824547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pt-PT" sz="3400" b="1" dirty="0">
                <a:solidFill>
                  <a:srgbClr val="FFFFFF"/>
                </a:solidFill>
                <a:latin typeface="Century Gothic Bold"/>
                <a:cs typeface="Gill Sans"/>
              </a:rPr>
              <a:t>Um “nutriente” é...</a:t>
            </a:r>
          </a:p>
        </p:txBody>
      </p:sp>
      <p:sp>
        <p:nvSpPr>
          <p:cNvPr id="4" name="Left Arrow 3">
            <a:extLst>
              <a:ext uri="{FF2B5EF4-FFF2-40B4-BE49-F238E27FC236}">
                <a16:creationId xmlns:a16="http://schemas.microsoft.com/office/drawing/2014/main" id="{43EFB04D-53A0-A642-8A52-017E92791ADB}"/>
              </a:ext>
            </a:extLst>
          </p:cNvPr>
          <p:cNvSpPr/>
          <p:nvPr/>
        </p:nvSpPr>
        <p:spPr>
          <a:xfrm flipH="1">
            <a:off x="6912994" y="2816069"/>
            <a:ext cx="1800000" cy="1800000"/>
          </a:xfrm>
          <a:prstGeom prst="leftArrow">
            <a:avLst>
              <a:gd name="adj1" fmla="val 65522"/>
              <a:gd name="adj2" fmla="val 59878"/>
            </a:avLst>
          </a:prstGeom>
          <a:solidFill>
            <a:srgbClr val="00B05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>
              <a:solidFill>
                <a:schemeClr val="bg1"/>
              </a:solidFill>
              <a:latin typeface="Sassoon Sans" panose="02000803040000020003" pitchFamily="2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EB9FB25-01EA-064F-94BB-EF4404AF9B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6723936"/>
              </p:ext>
            </p:extLst>
          </p:nvPr>
        </p:nvGraphicFramePr>
        <p:xfrm>
          <a:off x="431007" y="4908883"/>
          <a:ext cx="8245476" cy="13101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84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84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84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10149">
                <a:tc>
                  <a:txBody>
                    <a:bodyPr/>
                    <a:lstStyle/>
                    <a:p>
                      <a:pPr algn="ctr" rtl="0"/>
                      <a:r>
                        <a:rPr lang="pt-PT" sz="2400" b="1" i="0">
                          <a:solidFill>
                            <a:srgbClr val="FFFFFF"/>
                          </a:solidFill>
                          <a:latin typeface="Century Gothic Bold"/>
                        </a:rPr>
                        <a:t>...a energia na tua comida.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pt-PT" sz="2400" b="1" i="0">
                          <a:solidFill>
                            <a:srgbClr val="FFFFFF"/>
                          </a:solidFill>
                          <a:latin typeface="Century Gothic Bold"/>
                        </a:rPr>
                        <a:t>...tudo o que possas comer.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pt-PT" sz="2400" b="1" i="0">
                          <a:solidFill>
                            <a:srgbClr val="FFFFFF"/>
                          </a:solidFill>
                          <a:latin typeface="Century Gothic Bold"/>
                        </a:rPr>
                        <a:t>...os químicos úteis na tua alimentação.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7856461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3744" y="415063"/>
            <a:ext cx="4626656" cy="273845"/>
          </a:xfrm>
        </p:spPr>
        <p:txBody>
          <a:bodyPr rtlCol="0"/>
          <a:lstStyle/>
          <a:p>
            <a:pPr rtl="0"/>
            <a:r>
              <a:rPr lang="pt-PT" dirty="0">
                <a:solidFill>
                  <a:schemeClr val="bg2"/>
                </a:solidFill>
                <a:cs typeface="Arial" charset="0"/>
              </a:rPr>
              <a:t>Aula 3: Como comes do mesmo modo que um explorador do </a:t>
            </a:r>
            <a:r>
              <a:rPr lang="pt-PT" dirty="0" err="1">
                <a:solidFill>
                  <a:schemeClr val="bg2"/>
                </a:solidFill>
                <a:cs typeface="Arial" charset="0"/>
              </a:rPr>
              <a:t>Ártico</a:t>
            </a:r>
            <a:r>
              <a:rPr lang="pt-PT" dirty="0">
                <a:solidFill>
                  <a:schemeClr val="bg2"/>
                </a:solidFill>
                <a:cs typeface="Arial" charset="0"/>
              </a:rPr>
              <a:t>?</a:t>
            </a:r>
            <a:endParaRPr lang="en-US" dirty="0"/>
          </a:p>
        </p:txBody>
      </p:sp>
      <p:pic>
        <p:nvPicPr>
          <p:cNvPr id="3" name="Picture 2" descr="Screen Shot 2016-03-02 at 14.07.02.png">
            <a:extLst>
              <a:ext uri="{FF2B5EF4-FFF2-40B4-BE49-F238E27FC236}">
                <a16:creationId xmlns:a16="http://schemas.microsoft.com/office/drawing/2014/main" id="{CA9249F2-6592-824B-840A-D4E50DCE147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3718" y="1886272"/>
            <a:ext cx="3360053" cy="207042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B97C402-72BB-104E-94D9-79B434F65F36}"/>
              </a:ext>
            </a:extLst>
          </p:cNvPr>
          <p:cNvSpPr txBox="1"/>
          <p:nvPr/>
        </p:nvSpPr>
        <p:spPr>
          <a:xfrm>
            <a:off x="449263" y="1218262"/>
            <a:ext cx="824547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pt-PT" sz="3400" b="1">
                <a:solidFill>
                  <a:srgbClr val="25243D"/>
                </a:solidFill>
                <a:latin typeface="Century Gothic Bold"/>
                <a:cs typeface="Gill Sans"/>
              </a:rPr>
              <a:t>O pão tem uma quantidade alta de...</a:t>
            </a:r>
          </a:p>
        </p:txBody>
      </p:sp>
      <p:sp>
        <p:nvSpPr>
          <p:cNvPr id="5" name="Left Arrow 4">
            <a:extLst>
              <a:ext uri="{FF2B5EF4-FFF2-40B4-BE49-F238E27FC236}">
                <a16:creationId xmlns:a16="http://schemas.microsoft.com/office/drawing/2014/main" id="{363EC2DA-CA25-8541-A63A-FBE454BE73AE}"/>
              </a:ext>
            </a:extLst>
          </p:cNvPr>
          <p:cNvSpPr/>
          <p:nvPr/>
        </p:nvSpPr>
        <p:spPr>
          <a:xfrm>
            <a:off x="441745" y="3839738"/>
            <a:ext cx="1800000" cy="1800000"/>
          </a:xfrm>
          <a:prstGeom prst="leftArrow">
            <a:avLst>
              <a:gd name="adj1" fmla="val 65522"/>
              <a:gd name="adj2" fmla="val 59878"/>
            </a:avLst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>
              <a:solidFill>
                <a:schemeClr val="bg1"/>
              </a:solidFill>
              <a:latin typeface="Sassoon Sans" panose="02000803040000020003" pitchFamily="2" charset="0"/>
            </a:endParaRPr>
          </a:p>
        </p:txBody>
      </p:sp>
      <p:sp>
        <p:nvSpPr>
          <p:cNvPr id="6" name="Left Arrow 5">
            <a:extLst>
              <a:ext uri="{FF2B5EF4-FFF2-40B4-BE49-F238E27FC236}">
                <a16:creationId xmlns:a16="http://schemas.microsoft.com/office/drawing/2014/main" id="{218EB2D0-3BB3-7144-924F-829E0BDC55FE}"/>
              </a:ext>
            </a:extLst>
          </p:cNvPr>
          <p:cNvSpPr/>
          <p:nvPr/>
        </p:nvSpPr>
        <p:spPr>
          <a:xfrm flipH="1">
            <a:off x="6887220" y="3839738"/>
            <a:ext cx="1800000" cy="1800000"/>
          </a:xfrm>
          <a:prstGeom prst="leftArrow">
            <a:avLst>
              <a:gd name="adj1" fmla="val 65522"/>
              <a:gd name="adj2" fmla="val 59878"/>
            </a:avLst>
          </a:prstGeom>
          <a:solidFill>
            <a:srgbClr val="00B05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>
              <a:solidFill>
                <a:schemeClr val="bg1"/>
              </a:solidFill>
              <a:latin typeface="Sassoon Sans" panose="02000803040000020003" pitchFamily="2" charset="0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3802CDA0-8992-7044-82A8-666AD6FB20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5907703"/>
              </p:ext>
            </p:extLst>
          </p:nvPr>
        </p:nvGraphicFramePr>
        <p:xfrm>
          <a:off x="405233" y="5932552"/>
          <a:ext cx="8245476" cy="13101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84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84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84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10149">
                <a:tc>
                  <a:txBody>
                    <a:bodyPr/>
                    <a:lstStyle/>
                    <a:p>
                      <a:pPr algn="ctr" rtl="0"/>
                      <a:r>
                        <a:rPr lang="pt-PT" sz="2400" b="1" i="0">
                          <a:solidFill>
                            <a:srgbClr val="25243D"/>
                          </a:solidFill>
                          <a:latin typeface="Century Gothic Bold"/>
                        </a:rPr>
                        <a:t>...proteínas.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pt-PT" sz="2400" b="1" i="0">
                          <a:solidFill>
                            <a:srgbClr val="25243D"/>
                          </a:solidFill>
                          <a:latin typeface="Century Gothic Bold"/>
                        </a:rPr>
                        <a:t>...gorduras.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pt-PT" sz="2400" b="1" i="0">
                          <a:solidFill>
                            <a:srgbClr val="25243D"/>
                          </a:solidFill>
                          <a:latin typeface="Century Gothic Bold"/>
                        </a:rPr>
                        <a:t>...hidratos de carbono.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" name="Left Arrow 7">
            <a:extLst>
              <a:ext uri="{FF2B5EF4-FFF2-40B4-BE49-F238E27FC236}">
                <a16:creationId xmlns:a16="http://schemas.microsoft.com/office/drawing/2014/main" id="{99BAA86C-E25F-C74D-AD39-0CE8CF83DDA2}"/>
              </a:ext>
            </a:extLst>
          </p:cNvPr>
          <p:cNvSpPr/>
          <p:nvPr/>
        </p:nvSpPr>
        <p:spPr>
          <a:xfrm rot="16200000" flipH="1">
            <a:off x="3653744" y="3956697"/>
            <a:ext cx="1800000" cy="1800000"/>
          </a:xfrm>
          <a:prstGeom prst="leftArrow">
            <a:avLst>
              <a:gd name="adj1" fmla="val 65522"/>
              <a:gd name="adj2" fmla="val 59878"/>
            </a:avLst>
          </a:prstGeom>
          <a:solidFill>
            <a:srgbClr val="FFC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>
              <a:solidFill>
                <a:schemeClr val="bg1"/>
              </a:solidFill>
              <a:latin typeface="Sassoon Sans" panose="0200080304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9525730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BF610-D52C-E249-9507-CD554BDCA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8050" y="438820"/>
            <a:ext cx="4832350" cy="241880"/>
          </a:xfrm>
        </p:spPr>
        <p:txBody>
          <a:bodyPr rtlCol="0"/>
          <a:lstStyle/>
          <a:p>
            <a:pPr rtl="0"/>
            <a:r>
              <a:rPr lang="pt-PT" dirty="0">
                <a:solidFill>
                  <a:schemeClr val="tx1"/>
                </a:solidFill>
                <a:cs typeface="Arial" charset="0"/>
              </a:rPr>
              <a:t>Aula 3: Como comes do mesmo modo que um explorador do </a:t>
            </a:r>
            <a:r>
              <a:rPr lang="pt-PT" dirty="0" err="1">
                <a:solidFill>
                  <a:schemeClr val="tx1"/>
                </a:solidFill>
                <a:cs typeface="Arial" charset="0"/>
              </a:rPr>
              <a:t>Ártico</a:t>
            </a:r>
            <a:r>
              <a:rPr lang="pt-PT" dirty="0">
                <a:solidFill>
                  <a:schemeClr val="tx1"/>
                </a:solidFill>
                <a:cs typeface="Arial" charset="0"/>
              </a:rPr>
              <a:t>?</a:t>
            </a:r>
            <a:endParaRPr lang="en-US" dirty="0"/>
          </a:p>
        </p:txBody>
      </p:sp>
      <p:pic>
        <p:nvPicPr>
          <p:cNvPr id="3" name="Picture 2" descr="Screen Shot 2016-03-02 at 14.07.02.png">
            <a:extLst>
              <a:ext uri="{FF2B5EF4-FFF2-40B4-BE49-F238E27FC236}">
                <a16:creationId xmlns:a16="http://schemas.microsoft.com/office/drawing/2014/main" id="{26AE61BC-C230-D549-A248-F840B62CA4D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3718" y="1886272"/>
            <a:ext cx="3360053" cy="207042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3A8050B-B84E-3242-86CA-6198A750C78C}"/>
              </a:ext>
            </a:extLst>
          </p:cNvPr>
          <p:cNvSpPr txBox="1"/>
          <p:nvPr/>
        </p:nvSpPr>
        <p:spPr>
          <a:xfrm>
            <a:off x="449263" y="1316886"/>
            <a:ext cx="824547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pt-PT" sz="3400" b="1">
                <a:solidFill>
                  <a:srgbClr val="FFFFFF"/>
                </a:solidFill>
                <a:latin typeface="Century Gothic Bold"/>
                <a:cs typeface="Gill Sans"/>
              </a:rPr>
              <a:t>O pão tem uma quantidade alta de...</a:t>
            </a:r>
          </a:p>
        </p:txBody>
      </p:sp>
      <p:sp>
        <p:nvSpPr>
          <p:cNvPr id="5" name="Left Arrow 4">
            <a:extLst>
              <a:ext uri="{FF2B5EF4-FFF2-40B4-BE49-F238E27FC236}">
                <a16:creationId xmlns:a16="http://schemas.microsoft.com/office/drawing/2014/main" id="{D61A5CEC-9DDD-B04A-AED7-574FA933234E}"/>
              </a:ext>
            </a:extLst>
          </p:cNvPr>
          <p:cNvSpPr/>
          <p:nvPr/>
        </p:nvSpPr>
        <p:spPr>
          <a:xfrm flipH="1">
            <a:off x="6887220" y="3839738"/>
            <a:ext cx="1800000" cy="1800000"/>
          </a:xfrm>
          <a:prstGeom prst="leftArrow">
            <a:avLst>
              <a:gd name="adj1" fmla="val 65522"/>
              <a:gd name="adj2" fmla="val 59878"/>
            </a:avLst>
          </a:prstGeom>
          <a:solidFill>
            <a:srgbClr val="00B05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>
              <a:solidFill>
                <a:schemeClr val="bg1"/>
              </a:solidFill>
              <a:latin typeface="Sassoon Sans" panose="02000803040000020003" pitchFamily="2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BF21135-FC20-094E-9308-E2FF08F89D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2822284"/>
              </p:ext>
            </p:extLst>
          </p:nvPr>
        </p:nvGraphicFramePr>
        <p:xfrm>
          <a:off x="405233" y="5932552"/>
          <a:ext cx="8245476" cy="13101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84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84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84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10149">
                <a:tc>
                  <a:txBody>
                    <a:bodyPr/>
                    <a:lstStyle/>
                    <a:p>
                      <a:pPr algn="ctr" rtl="0"/>
                      <a:r>
                        <a:rPr lang="pt-PT" sz="2400" b="1" i="0">
                          <a:solidFill>
                            <a:srgbClr val="FFFFFF"/>
                          </a:solidFill>
                          <a:latin typeface="Century Gothic Bold"/>
                        </a:rPr>
                        <a:t>...proteínas.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pt-PT" sz="2400" b="1" i="0">
                          <a:solidFill>
                            <a:srgbClr val="FFFFFF"/>
                          </a:solidFill>
                          <a:latin typeface="Century Gothic Bold"/>
                        </a:rPr>
                        <a:t>...gorduras.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pt-PT" sz="2400" b="1" i="0">
                          <a:solidFill>
                            <a:srgbClr val="FFFFFF"/>
                          </a:solidFill>
                          <a:latin typeface="Century Gothic Bold"/>
                        </a:rPr>
                        <a:t>...hidratos de carbono.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4610861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3744" y="415063"/>
            <a:ext cx="4626656" cy="273845"/>
          </a:xfrm>
        </p:spPr>
        <p:txBody>
          <a:bodyPr rtlCol="0"/>
          <a:lstStyle/>
          <a:p>
            <a:pPr rtl="0"/>
            <a:r>
              <a:rPr lang="pt-PT" dirty="0">
                <a:solidFill>
                  <a:schemeClr val="bg2"/>
                </a:solidFill>
                <a:cs typeface="Arial" charset="0"/>
              </a:rPr>
              <a:t>Aula 3: Como comes do mesmo modo que um explorador do </a:t>
            </a:r>
            <a:r>
              <a:rPr lang="pt-PT" dirty="0" err="1">
                <a:solidFill>
                  <a:schemeClr val="bg2"/>
                </a:solidFill>
                <a:cs typeface="Arial" charset="0"/>
              </a:rPr>
              <a:t>Ártico</a:t>
            </a:r>
            <a:r>
              <a:rPr lang="pt-PT" dirty="0">
                <a:solidFill>
                  <a:schemeClr val="bg2"/>
                </a:solidFill>
                <a:cs typeface="Arial" charset="0"/>
              </a:rPr>
              <a:t>?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BCEF188-7F86-8E42-A2CC-0ACE4072A0BA}"/>
              </a:ext>
            </a:extLst>
          </p:cNvPr>
          <p:cNvSpPr txBox="1"/>
          <p:nvPr/>
        </p:nvSpPr>
        <p:spPr>
          <a:xfrm>
            <a:off x="-111763" y="883934"/>
            <a:ext cx="92557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pt-PT" sz="2800" b="1" dirty="0">
                <a:solidFill>
                  <a:srgbClr val="25243D"/>
                </a:solidFill>
                <a:latin typeface="Century Gothic Bold"/>
                <a:cs typeface="Gill Sans"/>
              </a:rPr>
              <a:t>A manteiga de amendoim tem </a:t>
            </a:r>
            <a:br>
              <a:rPr lang="pt-PT" sz="2800" b="1" dirty="0">
                <a:solidFill>
                  <a:srgbClr val="25243D"/>
                </a:solidFill>
                <a:latin typeface="Century Gothic Bold"/>
                <a:cs typeface="Gill Sans"/>
              </a:rPr>
            </a:br>
            <a:r>
              <a:rPr lang="pt-PT" sz="2800" b="1" dirty="0">
                <a:solidFill>
                  <a:srgbClr val="25243D"/>
                </a:solidFill>
                <a:latin typeface="Century Gothic Bold"/>
                <a:cs typeface="Gill Sans"/>
              </a:rPr>
              <a:t>uma quantidade alta de…</a:t>
            </a:r>
          </a:p>
        </p:txBody>
      </p:sp>
      <p:sp>
        <p:nvSpPr>
          <p:cNvPr id="4" name="Left Arrow 3">
            <a:extLst>
              <a:ext uri="{FF2B5EF4-FFF2-40B4-BE49-F238E27FC236}">
                <a16:creationId xmlns:a16="http://schemas.microsoft.com/office/drawing/2014/main" id="{7479B0AD-03D0-BF49-859E-620DFF44773B}"/>
              </a:ext>
            </a:extLst>
          </p:cNvPr>
          <p:cNvSpPr/>
          <p:nvPr/>
        </p:nvSpPr>
        <p:spPr>
          <a:xfrm>
            <a:off x="441745" y="3839738"/>
            <a:ext cx="1800000" cy="1800000"/>
          </a:xfrm>
          <a:prstGeom prst="leftArrow">
            <a:avLst>
              <a:gd name="adj1" fmla="val 65522"/>
              <a:gd name="adj2" fmla="val 59878"/>
            </a:avLst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>
              <a:solidFill>
                <a:schemeClr val="bg1"/>
              </a:solidFill>
              <a:latin typeface="Sassoon Sans" panose="02000803040000020003" pitchFamily="2" charset="0"/>
            </a:endParaRPr>
          </a:p>
        </p:txBody>
      </p:sp>
      <p:sp>
        <p:nvSpPr>
          <p:cNvPr id="5" name="Left Arrow 4">
            <a:extLst>
              <a:ext uri="{FF2B5EF4-FFF2-40B4-BE49-F238E27FC236}">
                <a16:creationId xmlns:a16="http://schemas.microsoft.com/office/drawing/2014/main" id="{3BA176CB-8BE7-334B-89A1-D897F743478C}"/>
              </a:ext>
            </a:extLst>
          </p:cNvPr>
          <p:cNvSpPr/>
          <p:nvPr/>
        </p:nvSpPr>
        <p:spPr>
          <a:xfrm flipH="1">
            <a:off x="6887220" y="3839738"/>
            <a:ext cx="1800000" cy="1800000"/>
          </a:xfrm>
          <a:prstGeom prst="leftArrow">
            <a:avLst>
              <a:gd name="adj1" fmla="val 65522"/>
              <a:gd name="adj2" fmla="val 59878"/>
            </a:avLst>
          </a:prstGeom>
          <a:solidFill>
            <a:srgbClr val="00B05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>
              <a:solidFill>
                <a:schemeClr val="bg1"/>
              </a:solidFill>
              <a:latin typeface="Sassoon Sans" panose="02000803040000020003" pitchFamily="2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1E48483-D3A8-4842-94EB-314F4BA5B5D4}"/>
              </a:ext>
            </a:extLst>
          </p:cNvPr>
          <p:cNvGraphicFramePr>
            <a:graphicFrameLocks noGrp="1"/>
          </p:cNvGraphicFramePr>
          <p:nvPr/>
        </p:nvGraphicFramePr>
        <p:xfrm>
          <a:off x="405233" y="5932552"/>
          <a:ext cx="8245476" cy="13101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84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84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84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10149">
                <a:tc>
                  <a:txBody>
                    <a:bodyPr/>
                    <a:lstStyle/>
                    <a:p>
                      <a:pPr algn="ctr" rtl="0"/>
                      <a:r>
                        <a:rPr lang="pt-PT" sz="2400" b="1" i="0">
                          <a:solidFill>
                            <a:srgbClr val="25243D"/>
                          </a:solidFill>
                          <a:latin typeface="Century Gothic Bold"/>
                        </a:rPr>
                        <a:t>...proteínas.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pt-PT" sz="2400" b="1" i="0">
                          <a:solidFill>
                            <a:srgbClr val="25243D"/>
                          </a:solidFill>
                          <a:latin typeface="Century Gothic Bold"/>
                        </a:rPr>
                        <a:t>...gorduras.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pt-PT" sz="2400" b="1" i="0">
                          <a:solidFill>
                            <a:srgbClr val="25243D"/>
                          </a:solidFill>
                          <a:latin typeface="Century Gothic Bold"/>
                        </a:rPr>
                        <a:t>...hidratos de carbono.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Left Arrow 6">
            <a:extLst>
              <a:ext uri="{FF2B5EF4-FFF2-40B4-BE49-F238E27FC236}">
                <a16:creationId xmlns:a16="http://schemas.microsoft.com/office/drawing/2014/main" id="{A7A43EEA-B20C-7248-9526-85CC43002835}"/>
              </a:ext>
            </a:extLst>
          </p:cNvPr>
          <p:cNvSpPr/>
          <p:nvPr/>
        </p:nvSpPr>
        <p:spPr>
          <a:xfrm rot="16200000" flipH="1">
            <a:off x="3653744" y="3956697"/>
            <a:ext cx="1800000" cy="1800000"/>
          </a:xfrm>
          <a:prstGeom prst="leftArrow">
            <a:avLst>
              <a:gd name="adj1" fmla="val 65522"/>
              <a:gd name="adj2" fmla="val 59878"/>
            </a:avLst>
          </a:prstGeom>
          <a:solidFill>
            <a:srgbClr val="FFC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>
              <a:solidFill>
                <a:schemeClr val="bg1"/>
              </a:solidFill>
              <a:latin typeface="Sassoon Sans" panose="02000803040000020003" pitchFamily="2" charset="0"/>
            </a:endParaRPr>
          </a:p>
        </p:txBody>
      </p:sp>
      <p:pic>
        <p:nvPicPr>
          <p:cNvPr id="8" name="Picture 4" descr="C:\Users\Jamie\Dropbox\OCEANS\[DE] OCEANS\FROZEN OCEANS\RESOURCES\PRIMARY\IMAGES\Food\iStock_000014289932XSmall.jpg">
            <a:extLst>
              <a:ext uri="{FF2B5EF4-FFF2-40B4-BE49-F238E27FC236}">
                <a16:creationId xmlns:a16="http://schemas.microsoft.com/office/drawing/2014/main" id="{FD446E50-D8FB-3D4E-8CC6-8CC870D70A2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18394" y="1735659"/>
            <a:ext cx="2470700" cy="2331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8731977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BF610-D52C-E249-9507-CD554BDCA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9050" y="438820"/>
            <a:ext cx="4451350" cy="241880"/>
          </a:xfrm>
        </p:spPr>
        <p:txBody>
          <a:bodyPr rtlCol="0"/>
          <a:lstStyle/>
          <a:p>
            <a:pPr rtl="0"/>
            <a:r>
              <a:rPr lang="pt-PT" dirty="0">
                <a:solidFill>
                  <a:schemeClr val="tx1"/>
                </a:solidFill>
                <a:cs typeface="Arial" charset="0"/>
              </a:rPr>
              <a:t>Aula 3: Como comes do mesmo modo que um explorador do </a:t>
            </a:r>
            <a:r>
              <a:rPr lang="pt-PT" dirty="0" err="1">
                <a:solidFill>
                  <a:schemeClr val="tx1"/>
                </a:solidFill>
                <a:cs typeface="Arial" charset="0"/>
              </a:rPr>
              <a:t>Ártico</a:t>
            </a:r>
            <a:r>
              <a:rPr lang="pt-PT" dirty="0">
                <a:solidFill>
                  <a:schemeClr val="tx1"/>
                </a:solidFill>
                <a:cs typeface="Arial" charset="0"/>
              </a:rPr>
              <a:t>?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D9330A8-7E75-6A4C-B0BF-DEAFB36A5C4B}"/>
              </a:ext>
            </a:extLst>
          </p:cNvPr>
          <p:cNvSpPr txBox="1"/>
          <p:nvPr/>
        </p:nvSpPr>
        <p:spPr>
          <a:xfrm>
            <a:off x="-18256" y="853717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pt-PT" sz="2800" b="1" dirty="0">
                <a:solidFill>
                  <a:srgbClr val="FFFFFF"/>
                </a:solidFill>
                <a:latin typeface="Century Gothic Bold"/>
                <a:cs typeface="Gill Sans"/>
              </a:rPr>
              <a:t>A manteiga de amendoim tem </a:t>
            </a:r>
            <a:br>
              <a:rPr lang="pt-PT" sz="2800" b="1" dirty="0">
                <a:solidFill>
                  <a:srgbClr val="FFFFFF"/>
                </a:solidFill>
                <a:latin typeface="Century Gothic Bold"/>
                <a:cs typeface="Gill Sans"/>
              </a:rPr>
            </a:br>
            <a:r>
              <a:rPr lang="pt-PT" sz="2800" b="1" dirty="0">
                <a:solidFill>
                  <a:srgbClr val="FFFFFF"/>
                </a:solidFill>
                <a:latin typeface="Century Gothic Bold"/>
                <a:cs typeface="Gill Sans"/>
              </a:rPr>
              <a:t>uma quantidade alta de…</a:t>
            </a:r>
          </a:p>
        </p:txBody>
      </p:sp>
      <p:sp>
        <p:nvSpPr>
          <p:cNvPr id="4" name="Left Arrow 3">
            <a:extLst>
              <a:ext uri="{FF2B5EF4-FFF2-40B4-BE49-F238E27FC236}">
                <a16:creationId xmlns:a16="http://schemas.microsoft.com/office/drawing/2014/main" id="{7C0B7B88-2F12-8241-B7A4-5ECE6CA53C6F}"/>
              </a:ext>
            </a:extLst>
          </p:cNvPr>
          <p:cNvSpPr/>
          <p:nvPr/>
        </p:nvSpPr>
        <p:spPr>
          <a:xfrm>
            <a:off x="441745" y="3839738"/>
            <a:ext cx="1800000" cy="1800000"/>
          </a:xfrm>
          <a:prstGeom prst="leftArrow">
            <a:avLst>
              <a:gd name="adj1" fmla="val 65522"/>
              <a:gd name="adj2" fmla="val 59878"/>
            </a:avLst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>
              <a:solidFill>
                <a:schemeClr val="bg1"/>
              </a:solidFill>
              <a:latin typeface="Sassoon Sans" panose="02000803040000020003" pitchFamily="2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8DA3CC4-BD89-5041-920E-A0CDE5D86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5168674"/>
              </p:ext>
            </p:extLst>
          </p:nvPr>
        </p:nvGraphicFramePr>
        <p:xfrm>
          <a:off x="405233" y="5932552"/>
          <a:ext cx="8245476" cy="13101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84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84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84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10149">
                <a:tc>
                  <a:txBody>
                    <a:bodyPr/>
                    <a:lstStyle/>
                    <a:p>
                      <a:pPr algn="ctr" rtl="0"/>
                      <a:r>
                        <a:rPr lang="pt-PT" sz="2400" b="1" i="0">
                          <a:solidFill>
                            <a:srgbClr val="FFFFFF"/>
                          </a:solidFill>
                          <a:latin typeface="Century Gothic Bold"/>
                        </a:rPr>
                        <a:t>...proteínas.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pt-PT" sz="2400" b="1" i="0">
                          <a:solidFill>
                            <a:srgbClr val="FFFFFF"/>
                          </a:solidFill>
                          <a:latin typeface="Century Gothic Bold"/>
                        </a:rPr>
                        <a:t>...gorduras.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pt-PT" sz="2400" b="1" i="0">
                          <a:solidFill>
                            <a:srgbClr val="FFFFFF"/>
                          </a:solidFill>
                          <a:latin typeface="Century Gothic Bold"/>
                        </a:rPr>
                        <a:t>...hidratos de carbono.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Left Arrow 5">
            <a:extLst>
              <a:ext uri="{FF2B5EF4-FFF2-40B4-BE49-F238E27FC236}">
                <a16:creationId xmlns:a16="http://schemas.microsoft.com/office/drawing/2014/main" id="{3C901F7B-D039-D14B-B9C4-640630FF4C19}"/>
              </a:ext>
            </a:extLst>
          </p:cNvPr>
          <p:cNvSpPr/>
          <p:nvPr/>
        </p:nvSpPr>
        <p:spPr>
          <a:xfrm rot="16200000" flipH="1">
            <a:off x="3653744" y="3956697"/>
            <a:ext cx="1800000" cy="1800000"/>
          </a:xfrm>
          <a:prstGeom prst="leftArrow">
            <a:avLst>
              <a:gd name="adj1" fmla="val 65522"/>
              <a:gd name="adj2" fmla="val 59878"/>
            </a:avLst>
          </a:prstGeom>
          <a:solidFill>
            <a:srgbClr val="FFC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>
              <a:solidFill>
                <a:schemeClr val="bg1"/>
              </a:solidFill>
              <a:latin typeface="Sassoon Sans" panose="02000803040000020003" pitchFamily="2" charset="0"/>
            </a:endParaRPr>
          </a:p>
        </p:txBody>
      </p:sp>
      <p:pic>
        <p:nvPicPr>
          <p:cNvPr id="7" name="Picture 4" descr="C:\Users\Jamie\Dropbox\OCEANS\[DE] OCEANS\FROZEN OCEANS\RESOURCES\PRIMARY\IMAGES\Food\iStock_000014289932XSmall.jpg">
            <a:extLst>
              <a:ext uri="{FF2B5EF4-FFF2-40B4-BE49-F238E27FC236}">
                <a16:creationId xmlns:a16="http://schemas.microsoft.com/office/drawing/2014/main" id="{F9AE9515-5EB2-3F41-9C02-FCD5570CA7F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36650" y="1776514"/>
            <a:ext cx="2470700" cy="2331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548509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99165" y="415063"/>
            <a:ext cx="4581236" cy="273845"/>
          </a:xfrm>
        </p:spPr>
        <p:txBody>
          <a:bodyPr rtlCol="0"/>
          <a:lstStyle/>
          <a:p>
            <a:pPr rtl="0"/>
            <a:r>
              <a:rPr lang="pt-PT" dirty="0">
                <a:solidFill>
                  <a:schemeClr val="bg2"/>
                </a:solidFill>
                <a:cs typeface="Arial" charset="0"/>
              </a:rPr>
              <a:t>Aula 3: Como comes do mesmo modo que um explorador do </a:t>
            </a:r>
            <a:r>
              <a:rPr lang="pt-PT" dirty="0" err="1">
                <a:solidFill>
                  <a:schemeClr val="bg2"/>
                </a:solidFill>
                <a:cs typeface="Arial" charset="0"/>
              </a:rPr>
              <a:t>Ártico</a:t>
            </a:r>
            <a:r>
              <a:rPr lang="pt-PT" dirty="0">
                <a:solidFill>
                  <a:schemeClr val="bg2"/>
                </a:solidFill>
                <a:cs typeface="Arial" charset="0"/>
              </a:rPr>
              <a:t>?</a:t>
            </a:r>
            <a:endParaRPr lang="en-US" dirty="0"/>
          </a:p>
        </p:txBody>
      </p:sp>
      <p:graphicFrame>
        <p:nvGraphicFramePr>
          <p:cNvPr id="7" name="Group 102">
            <a:extLst>
              <a:ext uri="{FF2B5EF4-FFF2-40B4-BE49-F238E27FC236}">
                <a16:creationId xmlns:a16="http://schemas.microsoft.com/office/drawing/2014/main" id="{4433DB80-FC99-D042-AA5C-2C5267F11DA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9778330"/>
              </p:ext>
            </p:extLst>
          </p:nvPr>
        </p:nvGraphicFramePr>
        <p:xfrm>
          <a:off x="342938" y="2116175"/>
          <a:ext cx="8609013" cy="1749460"/>
        </p:xfrm>
        <a:graphic>
          <a:graphicData uri="http://schemas.openxmlformats.org/drawingml/2006/table">
            <a:tbl>
              <a:tblPr/>
              <a:tblGrid>
                <a:gridCol w="14121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968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494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pt-PT" sz="2000" b="1" i="0" u="none" strike="noStrike" cap="none" normalizeH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latin typeface="Century Gothic Bold"/>
                          <a:cs typeface="Sketch Block Bold"/>
                        </a:rPr>
                        <a:t>Pergunta-chave</a:t>
                      </a:r>
                    </a:p>
                  </a:txBody>
                  <a:tcPr marL="91449" marR="91449" marT="45692" marB="45692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lang="pt-PT" sz="2000" b="1" i="0" u="none" strike="noStrike" cap="none" normalizeH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latin typeface="Century Gothic Bold"/>
                          <a:cs typeface="Sassoon San Slope"/>
                        </a:rPr>
                        <a:t>Como c_ _ _ _  do mesmo modo que um explorador do Ártico?</a:t>
                      </a:r>
                    </a:p>
                  </a:txBody>
                  <a:tcPr marT="45674" marB="45674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0F61C468-F7E5-764D-B6C3-CED4DDB3015E}"/>
              </a:ext>
            </a:extLst>
          </p:cNvPr>
          <p:cNvSpPr txBox="1"/>
          <p:nvPr/>
        </p:nvSpPr>
        <p:spPr>
          <a:xfrm>
            <a:off x="342938" y="1294820"/>
            <a:ext cx="520309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pt-PT" sz="3400" b="1">
                <a:solidFill>
                  <a:srgbClr val="25243D"/>
                </a:solidFill>
                <a:latin typeface="Century Gothic Bold"/>
                <a:cs typeface="Akzidenz Grotesk BE Cn"/>
              </a:rPr>
              <a:t>Aula 3</a:t>
            </a:r>
          </a:p>
        </p:txBody>
      </p:sp>
    </p:spTree>
    <p:extLst>
      <p:ext uri="{BB962C8B-B14F-4D97-AF65-F5344CB8AC3E}">
        <p14:creationId xmlns:p14="http://schemas.microsoft.com/office/powerpoint/2010/main" val="2468242751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3744" y="415063"/>
            <a:ext cx="4626656" cy="273845"/>
          </a:xfrm>
        </p:spPr>
        <p:txBody>
          <a:bodyPr rtlCol="0"/>
          <a:lstStyle/>
          <a:p>
            <a:pPr rtl="0"/>
            <a:r>
              <a:rPr lang="pt-PT" dirty="0">
                <a:solidFill>
                  <a:schemeClr val="bg2"/>
                </a:solidFill>
                <a:cs typeface="Arial" charset="0"/>
              </a:rPr>
              <a:t>Aula 3: Como comes do mesmo modo que um explorador do </a:t>
            </a:r>
            <a:r>
              <a:rPr lang="pt-PT" dirty="0" err="1">
                <a:solidFill>
                  <a:schemeClr val="bg2"/>
                </a:solidFill>
                <a:cs typeface="Arial" charset="0"/>
              </a:rPr>
              <a:t>Ártico</a:t>
            </a:r>
            <a:r>
              <a:rPr lang="pt-PT" dirty="0">
                <a:solidFill>
                  <a:schemeClr val="bg2"/>
                </a:solidFill>
                <a:cs typeface="Arial" charset="0"/>
              </a:rPr>
              <a:t>?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4DA36B7-859E-7248-856D-87009F9E3671}"/>
              </a:ext>
            </a:extLst>
          </p:cNvPr>
          <p:cNvSpPr txBox="1"/>
          <p:nvPr/>
        </p:nvSpPr>
        <p:spPr>
          <a:xfrm>
            <a:off x="449263" y="1101303"/>
            <a:ext cx="824547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pt-PT" sz="3400" b="1" dirty="0">
                <a:solidFill>
                  <a:srgbClr val="25243D"/>
                </a:solidFill>
                <a:latin typeface="Century Gothic Bold"/>
                <a:cs typeface="Gill Sans"/>
              </a:rPr>
              <a:t>As proteínas são usadas para...</a:t>
            </a:r>
          </a:p>
        </p:txBody>
      </p:sp>
      <p:sp>
        <p:nvSpPr>
          <p:cNvPr id="4" name="Left Arrow 3">
            <a:extLst>
              <a:ext uri="{FF2B5EF4-FFF2-40B4-BE49-F238E27FC236}">
                <a16:creationId xmlns:a16="http://schemas.microsoft.com/office/drawing/2014/main" id="{747B1F0C-5A93-A244-985B-BA9E215A6B30}"/>
              </a:ext>
            </a:extLst>
          </p:cNvPr>
          <p:cNvSpPr/>
          <p:nvPr/>
        </p:nvSpPr>
        <p:spPr>
          <a:xfrm>
            <a:off x="441745" y="3839738"/>
            <a:ext cx="1800000" cy="1800000"/>
          </a:xfrm>
          <a:prstGeom prst="leftArrow">
            <a:avLst>
              <a:gd name="adj1" fmla="val 65522"/>
              <a:gd name="adj2" fmla="val 59878"/>
            </a:avLst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>
              <a:solidFill>
                <a:schemeClr val="bg1"/>
              </a:solidFill>
              <a:latin typeface="Sassoon Sans" panose="02000803040000020003" pitchFamily="2" charset="0"/>
            </a:endParaRPr>
          </a:p>
        </p:txBody>
      </p:sp>
      <p:sp>
        <p:nvSpPr>
          <p:cNvPr id="5" name="Left Arrow 4">
            <a:extLst>
              <a:ext uri="{FF2B5EF4-FFF2-40B4-BE49-F238E27FC236}">
                <a16:creationId xmlns:a16="http://schemas.microsoft.com/office/drawing/2014/main" id="{3E7BBA5A-C0C7-1348-BE5F-8D62601EE2BF}"/>
              </a:ext>
            </a:extLst>
          </p:cNvPr>
          <p:cNvSpPr/>
          <p:nvPr/>
        </p:nvSpPr>
        <p:spPr>
          <a:xfrm flipH="1">
            <a:off x="6887220" y="3839738"/>
            <a:ext cx="1800000" cy="1800000"/>
          </a:xfrm>
          <a:prstGeom prst="leftArrow">
            <a:avLst>
              <a:gd name="adj1" fmla="val 65522"/>
              <a:gd name="adj2" fmla="val 59878"/>
            </a:avLst>
          </a:prstGeom>
          <a:solidFill>
            <a:srgbClr val="00B05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>
              <a:solidFill>
                <a:schemeClr val="bg1"/>
              </a:solidFill>
              <a:latin typeface="Sassoon Sans" panose="02000803040000020003" pitchFamily="2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2DEF544-33DE-5B47-B5BD-DEF750B0CE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1537074"/>
              </p:ext>
            </p:extLst>
          </p:nvPr>
        </p:nvGraphicFramePr>
        <p:xfrm>
          <a:off x="405233" y="5932552"/>
          <a:ext cx="8245476" cy="13101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84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84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84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10149">
                <a:tc>
                  <a:txBody>
                    <a:bodyPr/>
                    <a:lstStyle/>
                    <a:p>
                      <a:pPr algn="ctr" rtl="0"/>
                      <a:r>
                        <a:rPr lang="pt-PT" sz="2400" b="1" i="0">
                          <a:solidFill>
                            <a:srgbClr val="25243D"/>
                          </a:solidFill>
                          <a:latin typeface="Century Gothic Bold"/>
                        </a:rPr>
                        <a:t>...energia imediata.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pt-PT" sz="2400" b="1" i="0">
                          <a:solidFill>
                            <a:srgbClr val="25243D"/>
                          </a:solidFill>
                          <a:latin typeface="Century Gothic Bold"/>
                        </a:rPr>
                        <a:t>...muita energia.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pt-PT" sz="2400" b="1" i="0">
                          <a:solidFill>
                            <a:srgbClr val="25243D"/>
                          </a:solidFill>
                          <a:latin typeface="Century Gothic Bold"/>
                        </a:rPr>
                        <a:t>...crescimento e recuperação.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Left Arrow 6">
            <a:extLst>
              <a:ext uri="{FF2B5EF4-FFF2-40B4-BE49-F238E27FC236}">
                <a16:creationId xmlns:a16="http://schemas.microsoft.com/office/drawing/2014/main" id="{96386BE3-CDD1-6F49-ABCB-3E6ED7EC5320}"/>
              </a:ext>
            </a:extLst>
          </p:cNvPr>
          <p:cNvSpPr/>
          <p:nvPr/>
        </p:nvSpPr>
        <p:spPr>
          <a:xfrm rot="16200000" flipH="1">
            <a:off x="3653744" y="3956697"/>
            <a:ext cx="1800000" cy="1800000"/>
          </a:xfrm>
          <a:prstGeom prst="leftArrow">
            <a:avLst>
              <a:gd name="adj1" fmla="val 65522"/>
              <a:gd name="adj2" fmla="val 59878"/>
            </a:avLst>
          </a:prstGeom>
          <a:solidFill>
            <a:srgbClr val="FFC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>
              <a:solidFill>
                <a:schemeClr val="bg1"/>
              </a:solidFill>
              <a:latin typeface="Sassoon Sans" panose="02000803040000020003" pitchFamily="2" charset="0"/>
            </a:endParaRPr>
          </a:p>
        </p:txBody>
      </p:sp>
      <p:pic>
        <p:nvPicPr>
          <p:cNvPr id="8" name="Picture 7" descr="Screen Shot 2016-03-02 at 14.07.16.png">
            <a:extLst>
              <a:ext uri="{FF2B5EF4-FFF2-40B4-BE49-F238E27FC236}">
                <a16:creationId xmlns:a16="http://schemas.microsoft.com/office/drawing/2014/main" id="{749C093B-C336-FB45-901B-DDB86EE58F0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0994" y="1838988"/>
            <a:ext cx="2725501" cy="2070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539848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BF610-D52C-E249-9507-CD554BDCA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33800" y="438820"/>
            <a:ext cx="4546600" cy="241880"/>
          </a:xfrm>
        </p:spPr>
        <p:txBody>
          <a:bodyPr rtlCol="0"/>
          <a:lstStyle/>
          <a:p>
            <a:pPr rtl="0"/>
            <a:r>
              <a:rPr lang="pt-PT">
                <a:solidFill>
                  <a:schemeClr val="tx1"/>
                </a:solidFill>
                <a:cs typeface="Arial" charset="0"/>
              </a:rPr>
              <a:t>Aula 3: Como comes do mesmo modo que um explorador do Ártico?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BE0D19C-536B-2949-BE9A-1FAA535B7E73}"/>
              </a:ext>
            </a:extLst>
          </p:cNvPr>
          <p:cNvSpPr txBox="1"/>
          <p:nvPr/>
        </p:nvSpPr>
        <p:spPr>
          <a:xfrm>
            <a:off x="449263" y="1076716"/>
            <a:ext cx="824547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pt-PT" sz="3400" b="1" dirty="0">
                <a:solidFill>
                  <a:srgbClr val="FFFFFF"/>
                </a:solidFill>
                <a:latin typeface="Century Gothic Bold"/>
                <a:cs typeface="Gill Sans"/>
              </a:rPr>
              <a:t>As proteínas são usadas para...</a:t>
            </a:r>
          </a:p>
        </p:txBody>
      </p:sp>
      <p:sp>
        <p:nvSpPr>
          <p:cNvPr id="4" name="Left Arrow 3">
            <a:extLst>
              <a:ext uri="{FF2B5EF4-FFF2-40B4-BE49-F238E27FC236}">
                <a16:creationId xmlns:a16="http://schemas.microsoft.com/office/drawing/2014/main" id="{40E3EFA3-7811-DE4E-9243-35C938A21F29}"/>
              </a:ext>
            </a:extLst>
          </p:cNvPr>
          <p:cNvSpPr/>
          <p:nvPr/>
        </p:nvSpPr>
        <p:spPr>
          <a:xfrm flipH="1">
            <a:off x="6887220" y="3839738"/>
            <a:ext cx="1800000" cy="1800000"/>
          </a:xfrm>
          <a:prstGeom prst="leftArrow">
            <a:avLst>
              <a:gd name="adj1" fmla="val 65522"/>
              <a:gd name="adj2" fmla="val 59878"/>
            </a:avLst>
          </a:prstGeom>
          <a:solidFill>
            <a:srgbClr val="00B05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>
              <a:solidFill>
                <a:schemeClr val="bg1"/>
              </a:solidFill>
              <a:latin typeface="Sassoon Sans" panose="02000803040000020003" pitchFamily="2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A280714-2768-E14B-A346-BA8F7DFC7C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7613092"/>
              </p:ext>
            </p:extLst>
          </p:nvPr>
        </p:nvGraphicFramePr>
        <p:xfrm>
          <a:off x="405233" y="5932552"/>
          <a:ext cx="8245476" cy="13101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84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84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84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10149">
                <a:tc>
                  <a:txBody>
                    <a:bodyPr/>
                    <a:lstStyle/>
                    <a:p>
                      <a:pPr algn="ctr" rtl="0"/>
                      <a:r>
                        <a:rPr lang="pt-PT" sz="2400" b="1" i="0">
                          <a:solidFill>
                            <a:srgbClr val="FFFFFF"/>
                          </a:solidFill>
                          <a:latin typeface="Century Gothic Bold"/>
                        </a:rPr>
                        <a:t>...energia imediata.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pt-PT" sz="2400" b="1" i="0">
                          <a:solidFill>
                            <a:srgbClr val="FFFFFF"/>
                          </a:solidFill>
                          <a:latin typeface="Century Gothic Bold"/>
                        </a:rPr>
                        <a:t>...muita energia.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pt-PT" sz="2400" b="1" i="0">
                          <a:solidFill>
                            <a:srgbClr val="FFFFFF"/>
                          </a:solidFill>
                          <a:latin typeface="Century Gothic Bold"/>
                        </a:rPr>
                        <a:t>...crescimento e recuperação.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6" name="Picture 5" descr="Screen Shot 2016-03-02 at 14.07.16.png">
            <a:extLst>
              <a:ext uri="{FF2B5EF4-FFF2-40B4-BE49-F238E27FC236}">
                <a16:creationId xmlns:a16="http://schemas.microsoft.com/office/drawing/2014/main" id="{48FC54E8-3F0B-A84E-BF2E-7970A49B4BA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0994" y="1838988"/>
            <a:ext cx="2725501" cy="2070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326275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79517" y="415063"/>
            <a:ext cx="4600883" cy="273845"/>
          </a:xfrm>
        </p:spPr>
        <p:txBody>
          <a:bodyPr rtlCol="0"/>
          <a:lstStyle/>
          <a:p>
            <a:pPr rtl="0"/>
            <a:r>
              <a:rPr lang="pt-PT" dirty="0">
                <a:solidFill>
                  <a:schemeClr val="bg2"/>
                </a:solidFill>
                <a:cs typeface="Arial" charset="0"/>
              </a:rPr>
              <a:t>Aula 3: Como comes do mesmo modo que um explorador do </a:t>
            </a:r>
            <a:r>
              <a:rPr lang="pt-PT" dirty="0" err="1">
                <a:solidFill>
                  <a:schemeClr val="bg2"/>
                </a:solidFill>
                <a:cs typeface="Arial" charset="0"/>
              </a:rPr>
              <a:t>Ártico</a:t>
            </a:r>
            <a:r>
              <a:rPr lang="pt-PT" dirty="0">
                <a:solidFill>
                  <a:schemeClr val="bg2"/>
                </a:solidFill>
                <a:cs typeface="Arial" charset="0"/>
              </a:rPr>
              <a:t>?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77BF3FD-40B9-874F-A308-1EF239F090E1}"/>
              </a:ext>
            </a:extLst>
          </p:cNvPr>
          <p:cNvSpPr txBox="1"/>
          <p:nvPr/>
        </p:nvSpPr>
        <p:spPr>
          <a:xfrm>
            <a:off x="449263" y="1316886"/>
            <a:ext cx="824547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pt-PT" sz="3400" b="1" dirty="0">
                <a:solidFill>
                  <a:srgbClr val="25243D"/>
                </a:solidFill>
                <a:latin typeface="Century Gothic Bold"/>
                <a:cs typeface="Gill Sans"/>
              </a:rPr>
              <a:t>Os nutrientes com mais calorias são…</a:t>
            </a:r>
          </a:p>
        </p:txBody>
      </p:sp>
      <p:sp>
        <p:nvSpPr>
          <p:cNvPr id="4" name="Left Arrow 3">
            <a:extLst>
              <a:ext uri="{FF2B5EF4-FFF2-40B4-BE49-F238E27FC236}">
                <a16:creationId xmlns:a16="http://schemas.microsoft.com/office/drawing/2014/main" id="{9E2E1769-36E4-0E46-B3FF-C44BD59ABDBD}"/>
              </a:ext>
            </a:extLst>
          </p:cNvPr>
          <p:cNvSpPr/>
          <p:nvPr/>
        </p:nvSpPr>
        <p:spPr>
          <a:xfrm>
            <a:off x="467519" y="2816069"/>
            <a:ext cx="1800000" cy="1800000"/>
          </a:xfrm>
          <a:prstGeom prst="leftArrow">
            <a:avLst>
              <a:gd name="adj1" fmla="val 65522"/>
              <a:gd name="adj2" fmla="val 59878"/>
            </a:avLst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>
              <a:solidFill>
                <a:schemeClr val="bg1"/>
              </a:solidFill>
              <a:latin typeface="Sassoon Sans" panose="02000803040000020003" pitchFamily="2" charset="0"/>
            </a:endParaRPr>
          </a:p>
        </p:txBody>
      </p:sp>
      <p:sp>
        <p:nvSpPr>
          <p:cNvPr id="5" name="Left Arrow 4">
            <a:extLst>
              <a:ext uri="{FF2B5EF4-FFF2-40B4-BE49-F238E27FC236}">
                <a16:creationId xmlns:a16="http://schemas.microsoft.com/office/drawing/2014/main" id="{D32EB710-F36D-6245-9097-E1F60D850EA2}"/>
              </a:ext>
            </a:extLst>
          </p:cNvPr>
          <p:cNvSpPr/>
          <p:nvPr/>
        </p:nvSpPr>
        <p:spPr>
          <a:xfrm flipH="1">
            <a:off x="6912994" y="2816069"/>
            <a:ext cx="1800000" cy="1800000"/>
          </a:xfrm>
          <a:prstGeom prst="leftArrow">
            <a:avLst>
              <a:gd name="adj1" fmla="val 65522"/>
              <a:gd name="adj2" fmla="val 59878"/>
            </a:avLst>
          </a:prstGeom>
          <a:solidFill>
            <a:srgbClr val="00B05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>
              <a:solidFill>
                <a:schemeClr val="bg1"/>
              </a:solidFill>
              <a:latin typeface="Sassoon Sans" panose="02000803040000020003" pitchFamily="2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8D91A6C-665C-0A4B-BBEA-6F30E673A1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8192802"/>
              </p:ext>
            </p:extLst>
          </p:nvPr>
        </p:nvGraphicFramePr>
        <p:xfrm>
          <a:off x="431007" y="4908883"/>
          <a:ext cx="8245476" cy="13101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84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84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84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10149">
                <a:tc>
                  <a:txBody>
                    <a:bodyPr/>
                    <a:lstStyle/>
                    <a:p>
                      <a:pPr algn="ctr" rtl="0"/>
                      <a:r>
                        <a:rPr lang="pt-PT" sz="2400" b="1" i="0">
                          <a:solidFill>
                            <a:srgbClr val="25243D"/>
                          </a:solidFill>
                          <a:latin typeface="Century Gothic Bold"/>
                        </a:rPr>
                        <a:t>...proteínas.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pt-PT" sz="2400" b="1" i="0">
                          <a:solidFill>
                            <a:srgbClr val="25243D"/>
                          </a:solidFill>
                          <a:latin typeface="Century Gothic Bold"/>
                        </a:rPr>
                        <a:t>...gorduras.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pt-PT" sz="2400" b="1" i="0">
                          <a:solidFill>
                            <a:srgbClr val="25243D"/>
                          </a:solidFill>
                          <a:latin typeface="Century Gothic Bold"/>
                        </a:rPr>
                        <a:t>...hidratos de carbono.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Left Arrow 6">
            <a:extLst>
              <a:ext uri="{FF2B5EF4-FFF2-40B4-BE49-F238E27FC236}">
                <a16:creationId xmlns:a16="http://schemas.microsoft.com/office/drawing/2014/main" id="{1180A102-F7A8-6742-8D9A-E7BC2C90FF83}"/>
              </a:ext>
            </a:extLst>
          </p:cNvPr>
          <p:cNvSpPr/>
          <p:nvPr/>
        </p:nvSpPr>
        <p:spPr>
          <a:xfrm rot="16200000" flipH="1">
            <a:off x="3679517" y="2933028"/>
            <a:ext cx="1800000" cy="1800000"/>
          </a:xfrm>
          <a:prstGeom prst="leftArrow">
            <a:avLst>
              <a:gd name="adj1" fmla="val 65522"/>
              <a:gd name="adj2" fmla="val 59878"/>
            </a:avLst>
          </a:prstGeom>
          <a:solidFill>
            <a:srgbClr val="FFC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>
              <a:solidFill>
                <a:schemeClr val="bg1"/>
              </a:solidFill>
              <a:latin typeface="Sassoon Sans" panose="0200080304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9148293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BF610-D52C-E249-9507-CD554BDCA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79517" y="438820"/>
            <a:ext cx="4600883" cy="241880"/>
          </a:xfrm>
        </p:spPr>
        <p:txBody>
          <a:bodyPr rtlCol="0"/>
          <a:lstStyle/>
          <a:p>
            <a:pPr rtl="0"/>
            <a:r>
              <a:rPr lang="pt-PT" dirty="0">
                <a:solidFill>
                  <a:schemeClr val="tx1"/>
                </a:solidFill>
                <a:cs typeface="Arial" charset="0"/>
              </a:rPr>
              <a:t>Aula 3: Como comes do mesmo modo que um explorador do </a:t>
            </a:r>
            <a:r>
              <a:rPr lang="pt-PT" dirty="0" err="1">
                <a:solidFill>
                  <a:schemeClr val="tx1"/>
                </a:solidFill>
                <a:cs typeface="Arial" charset="0"/>
              </a:rPr>
              <a:t>Ártico</a:t>
            </a:r>
            <a:r>
              <a:rPr lang="pt-PT" dirty="0">
                <a:solidFill>
                  <a:schemeClr val="tx1"/>
                </a:solidFill>
                <a:cs typeface="Arial" charset="0"/>
              </a:rPr>
              <a:t>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3B2D002-3E23-EB48-9CB4-9C1674BCB0CE}"/>
              </a:ext>
            </a:extLst>
          </p:cNvPr>
          <p:cNvSpPr txBox="1"/>
          <p:nvPr/>
        </p:nvSpPr>
        <p:spPr>
          <a:xfrm>
            <a:off x="449263" y="1316886"/>
            <a:ext cx="824547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pt-PT" sz="3400" b="1" dirty="0">
                <a:solidFill>
                  <a:srgbClr val="FFFFFF"/>
                </a:solidFill>
                <a:latin typeface="Century Gothic Bold"/>
                <a:cs typeface="Gill Sans"/>
              </a:rPr>
              <a:t>Os nutrientes com mais calorias são…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9029C488-7229-C644-832F-E47A791606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0726849"/>
              </p:ext>
            </p:extLst>
          </p:nvPr>
        </p:nvGraphicFramePr>
        <p:xfrm>
          <a:off x="431007" y="4908883"/>
          <a:ext cx="8245476" cy="13101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84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84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84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10149">
                <a:tc>
                  <a:txBody>
                    <a:bodyPr/>
                    <a:lstStyle/>
                    <a:p>
                      <a:pPr algn="ctr" rtl="0"/>
                      <a:r>
                        <a:rPr lang="pt-PT" sz="2400" b="1" i="0">
                          <a:solidFill>
                            <a:srgbClr val="FFFFFF"/>
                          </a:solidFill>
                          <a:latin typeface="Century Gothic Bold"/>
                        </a:rPr>
                        <a:t>...proteínas.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pt-PT" sz="2400" b="1" i="0">
                          <a:solidFill>
                            <a:srgbClr val="FFFFFF"/>
                          </a:solidFill>
                          <a:latin typeface="Century Gothic Bold"/>
                        </a:rPr>
                        <a:t>...gorduras.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pt-PT" sz="2400" b="1" i="0">
                          <a:solidFill>
                            <a:srgbClr val="FFFFFF"/>
                          </a:solidFill>
                          <a:latin typeface="Century Gothic Bold"/>
                        </a:rPr>
                        <a:t>...hidratos de carbono.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Left Arrow 4">
            <a:extLst>
              <a:ext uri="{FF2B5EF4-FFF2-40B4-BE49-F238E27FC236}">
                <a16:creationId xmlns:a16="http://schemas.microsoft.com/office/drawing/2014/main" id="{BAF6894A-2530-0F41-AE1D-DDABDFFF474A}"/>
              </a:ext>
            </a:extLst>
          </p:cNvPr>
          <p:cNvSpPr/>
          <p:nvPr/>
        </p:nvSpPr>
        <p:spPr>
          <a:xfrm rot="16200000" flipH="1">
            <a:off x="3679517" y="2933028"/>
            <a:ext cx="1800000" cy="1800000"/>
          </a:xfrm>
          <a:prstGeom prst="leftArrow">
            <a:avLst>
              <a:gd name="adj1" fmla="val 65522"/>
              <a:gd name="adj2" fmla="val 59878"/>
            </a:avLst>
          </a:prstGeom>
          <a:solidFill>
            <a:srgbClr val="FFC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>
              <a:solidFill>
                <a:schemeClr val="bg1"/>
              </a:solidFill>
              <a:latin typeface="Sassoon Sans" panose="0200080304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0807164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8950" y="415063"/>
            <a:ext cx="5251450" cy="273845"/>
          </a:xfrm>
        </p:spPr>
        <p:txBody>
          <a:bodyPr rtlCol="0"/>
          <a:lstStyle/>
          <a:p>
            <a:pPr rtl="0"/>
            <a:r>
              <a:rPr lang="pt-PT">
                <a:solidFill>
                  <a:schemeClr val="bg2"/>
                </a:solidFill>
                <a:cs typeface="Arial" charset="0"/>
              </a:rPr>
              <a:t>Aula 3: Como comes do mesmo modo que um explorador do Ártico?</a:t>
            </a:r>
            <a:endParaRPr lang="en-US" dirty="0"/>
          </a:p>
        </p:txBody>
      </p:sp>
      <p:sp>
        <p:nvSpPr>
          <p:cNvPr id="6" name="Title 4">
            <a:extLst>
              <a:ext uri="{FF2B5EF4-FFF2-40B4-BE49-F238E27FC236}">
                <a16:creationId xmlns:a16="http://schemas.microsoft.com/office/drawing/2014/main" id="{7A4D6FA2-515E-3D43-8B99-D5068EBF7CCC}"/>
              </a:ext>
            </a:extLst>
          </p:cNvPr>
          <p:cNvSpPr txBox="1">
            <a:spLocks/>
          </p:cNvSpPr>
          <p:nvPr/>
        </p:nvSpPr>
        <p:spPr>
          <a:xfrm>
            <a:off x="564275" y="1343851"/>
            <a:ext cx="8247576" cy="5517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pt-PT" sz="3400"/>
              <a:t>Dietas diferentes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66F237E-BB83-4943-BD14-4FA8C7BAB07C}"/>
              </a:ext>
            </a:extLst>
          </p:cNvPr>
          <p:cNvSpPr txBox="1"/>
          <p:nvPr/>
        </p:nvSpPr>
        <p:spPr>
          <a:xfrm>
            <a:off x="449263" y="2205038"/>
            <a:ext cx="6172183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rtl="0">
              <a:spcBef>
                <a:spcPts val="600"/>
              </a:spcBef>
              <a:buFont typeface="Sassoon San Slope" panose="02000506030000090004" pitchFamily="2" charset="0"/>
              <a:buChar char="-"/>
            </a:pPr>
            <a:r>
              <a:rPr lang="pt-PT" sz="1800" b="1">
                <a:solidFill>
                  <a:srgbClr val="25243D"/>
                </a:solidFill>
                <a:latin typeface="Century Gothic Bold"/>
              </a:rPr>
              <a:t>Dieta para diabéticos.</a:t>
            </a:r>
          </a:p>
          <a:p>
            <a:pPr marL="342900" indent="-342900" rtl="0">
              <a:spcBef>
                <a:spcPts val="600"/>
              </a:spcBef>
              <a:buFont typeface="Sassoon San Slope" panose="02000506030000090004" pitchFamily="2" charset="0"/>
              <a:buChar char="-"/>
            </a:pPr>
            <a:r>
              <a:rPr lang="pt-PT" sz="1800" b="1">
                <a:solidFill>
                  <a:srgbClr val="25243D"/>
                </a:solidFill>
                <a:latin typeface="Century Gothic Bold"/>
              </a:rPr>
              <a:t>Dieta sem glúten.</a:t>
            </a:r>
          </a:p>
          <a:p>
            <a:pPr marL="342900" indent="-342900" rtl="0">
              <a:spcBef>
                <a:spcPts val="600"/>
              </a:spcBef>
              <a:buFont typeface="Sassoon San Slope" panose="02000506030000090004" pitchFamily="2" charset="0"/>
              <a:buChar char="-"/>
            </a:pPr>
            <a:r>
              <a:rPr lang="pt-PT" sz="1800" b="1">
                <a:solidFill>
                  <a:srgbClr val="25243D"/>
                </a:solidFill>
                <a:latin typeface="Century Gothic Bold"/>
              </a:rPr>
              <a:t>Dieta halal.</a:t>
            </a:r>
          </a:p>
          <a:p>
            <a:pPr marL="342900" indent="-342900" rtl="0">
              <a:spcBef>
                <a:spcPts val="600"/>
              </a:spcBef>
              <a:buFont typeface="Sassoon San Slope" panose="02000506030000090004" pitchFamily="2" charset="0"/>
              <a:buChar char="-"/>
            </a:pPr>
            <a:r>
              <a:rPr lang="pt-PT" sz="1800" b="1">
                <a:solidFill>
                  <a:srgbClr val="25243D"/>
                </a:solidFill>
                <a:latin typeface="Century Gothic Bold"/>
              </a:rPr>
              <a:t>Dieta rica em proteínas.</a:t>
            </a:r>
          </a:p>
          <a:p>
            <a:pPr marL="342900" indent="-342900" rtl="0">
              <a:spcBef>
                <a:spcPts val="600"/>
              </a:spcBef>
              <a:buFont typeface="Sassoon San Slope" panose="02000506030000090004" pitchFamily="2" charset="0"/>
              <a:buChar char="-"/>
            </a:pPr>
            <a:r>
              <a:rPr lang="pt-PT" sz="1800" b="1">
                <a:solidFill>
                  <a:srgbClr val="25243D"/>
                </a:solidFill>
                <a:latin typeface="Century Gothic Bold"/>
              </a:rPr>
              <a:t>Dieta kosher.</a:t>
            </a:r>
          </a:p>
          <a:p>
            <a:pPr marL="342900" indent="-342900" rtl="0">
              <a:spcBef>
                <a:spcPts val="600"/>
              </a:spcBef>
              <a:buFont typeface="Sassoon San Slope" panose="02000506030000090004" pitchFamily="2" charset="0"/>
              <a:buChar char="-"/>
            </a:pPr>
            <a:r>
              <a:rPr lang="pt-PT" sz="1800" b="1">
                <a:solidFill>
                  <a:srgbClr val="25243D"/>
                </a:solidFill>
                <a:latin typeface="Century Gothic Bold"/>
              </a:rPr>
              <a:t>Dieta sem lactose.</a:t>
            </a:r>
          </a:p>
          <a:p>
            <a:pPr marL="342900" indent="-342900" rtl="0">
              <a:spcBef>
                <a:spcPts val="600"/>
              </a:spcBef>
              <a:buFont typeface="Sassoon San Slope" panose="02000506030000090004" pitchFamily="2" charset="0"/>
              <a:buChar char="-"/>
            </a:pPr>
            <a:r>
              <a:rPr lang="pt-PT" sz="1800" b="1">
                <a:solidFill>
                  <a:srgbClr val="25243D"/>
                </a:solidFill>
                <a:latin typeface="Century Gothic Bold"/>
              </a:rPr>
              <a:t>Dieta mediterrânica.</a:t>
            </a:r>
          </a:p>
          <a:p>
            <a:pPr marL="342900" indent="-342900" rtl="0">
              <a:spcBef>
                <a:spcPts val="600"/>
              </a:spcBef>
              <a:buFont typeface="Sassoon San Slope" panose="02000506030000090004" pitchFamily="2" charset="0"/>
              <a:buChar char="-"/>
            </a:pPr>
            <a:r>
              <a:rPr lang="pt-PT" sz="1800" b="1">
                <a:solidFill>
                  <a:srgbClr val="25243D"/>
                </a:solidFill>
                <a:latin typeface="Century Gothic Bold"/>
              </a:rPr>
              <a:t>Dieta para veganos.</a:t>
            </a:r>
          </a:p>
          <a:p>
            <a:pPr marL="342900" indent="-342900" rtl="0">
              <a:spcBef>
                <a:spcPts val="600"/>
              </a:spcBef>
              <a:buFont typeface="Sassoon San Slope" panose="02000506030000090004" pitchFamily="2" charset="0"/>
              <a:buChar char="-"/>
            </a:pPr>
            <a:r>
              <a:rPr lang="pt-PT" sz="1800" b="1">
                <a:solidFill>
                  <a:srgbClr val="25243D"/>
                </a:solidFill>
                <a:latin typeface="Century Gothic Bold"/>
              </a:rPr>
              <a:t>Dieta para vegetarianos.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C267065F-274B-9A4D-9EBD-CD3D3E3D9874}"/>
              </a:ext>
            </a:extLst>
          </p:cNvPr>
          <p:cNvSpPr/>
          <p:nvPr/>
        </p:nvSpPr>
        <p:spPr>
          <a:xfrm>
            <a:off x="4250328" y="1380855"/>
            <a:ext cx="1450028" cy="484269"/>
          </a:xfrm>
          <a:prstGeom prst="roundRect">
            <a:avLst/>
          </a:prstGeom>
          <a:noFill/>
          <a:ln w="38100">
            <a:solidFill>
              <a:srgbClr val="25243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 rtl="0">
              <a:lnSpc>
                <a:spcPct val="80000"/>
              </a:lnSpc>
            </a:pPr>
            <a:r>
              <a:rPr lang="pt-PT" sz="1400" b="1">
                <a:solidFill>
                  <a:srgbClr val="1A1A1A"/>
                </a:solidFill>
                <a:latin typeface="Century Gothic Bold"/>
              </a:rPr>
              <a:t>Básico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C2527F43-D476-664F-893C-8AEAAE20EC0F}"/>
              </a:ext>
            </a:extLst>
          </p:cNvPr>
          <p:cNvSpPr/>
          <p:nvPr/>
        </p:nvSpPr>
        <p:spPr>
          <a:xfrm>
            <a:off x="5751808" y="1378042"/>
            <a:ext cx="1441450" cy="484269"/>
          </a:xfrm>
          <a:prstGeom prst="roundRect">
            <a:avLst/>
          </a:prstGeom>
          <a:solidFill>
            <a:srgbClr val="FACA5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pt-PT" sz="1400" b="1">
                <a:solidFill>
                  <a:srgbClr val="1A1A1A"/>
                </a:solidFill>
                <a:latin typeface="Century Gothic Bold"/>
              </a:rPr>
              <a:t>Intermédio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E1685A46-2AC3-7F49-AB6C-D0DE824F4DC5}"/>
              </a:ext>
            </a:extLst>
          </p:cNvPr>
          <p:cNvSpPr/>
          <p:nvPr/>
        </p:nvSpPr>
        <p:spPr>
          <a:xfrm>
            <a:off x="7244710" y="1377611"/>
            <a:ext cx="1450028" cy="484269"/>
          </a:xfrm>
          <a:prstGeom prst="roundRect">
            <a:avLst/>
          </a:prstGeom>
          <a:solidFill>
            <a:srgbClr val="80C7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pt-PT" sz="1400" b="1">
                <a:solidFill>
                  <a:srgbClr val="1A1A1A"/>
                </a:solidFill>
                <a:latin typeface="Century Gothic Bold"/>
              </a:rPr>
              <a:t>Competente</a:t>
            </a:r>
          </a:p>
        </p:txBody>
      </p:sp>
    </p:spTree>
    <p:extLst>
      <p:ext uri="{BB962C8B-B14F-4D97-AF65-F5344CB8AC3E}">
        <p14:creationId xmlns:p14="http://schemas.microsoft.com/office/powerpoint/2010/main" val="2154306181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95700" y="415063"/>
            <a:ext cx="4584700" cy="273845"/>
          </a:xfrm>
        </p:spPr>
        <p:txBody>
          <a:bodyPr rtlCol="0"/>
          <a:lstStyle/>
          <a:p>
            <a:pPr rtl="0"/>
            <a:r>
              <a:rPr lang="pt-PT" dirty="0">
                <a:solidFill>
                  <a:schemeClr val="bg2"/>
                </a:solidFill>
                <a:cs typeface="Arial" charset="0"/>
              </a:rPr>
              <a:t>Aula 3: Como comes do mesmo modo que um explorador do </a:t>
            </a:r>
            <a:r>
              <a:rPr lang="pt-PT" dirty="0" err="1">
                <a:solidFill>
                  <a:schemeClr val="bg2"/>
                </a:solidFill>
                <a:cs typeface="Arial" charset="0"/>
              </a:rPr>
              <a:t>Ártico</a:t>
            </a:r>
            <a:r>
              <a:rPr lang="pt-PT" dirty="0">
                <a:solidFill>
                  <a:schemeClr val="bg2"/>
                </a:solidFill>
                <a:cs typeface="Arial" charset="0"/>
              </a:rPr>
              <a:t>?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E90F496-FC89-AE40-B104-C7A5A4C3A1B2}"/>
              </a:ext>
            </a:extLst>
          </p:cNvPr>
          <p:cNvSpPr txBox="1"/>
          <p:nvPr/>
        </p:nvSpPr>
        <p:spPr>
          <a:xfrm>
            <a:off x="4239289" y="2209136"/>
            <a:ext cx="445544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pt-PT" sz="1800" b="1">
                <a:solidFill>
                  <a:srgbClr val="25243D"/>
                </a:solidFill>
                <a:latin typeface="Century Gothic Bold"/>
              </a:rPr>
              <a:t>Quando a energia que obténs dos alimentos é menor do que a energia que usas num dia.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pt-PT" sz="1800" b="1">
                <a:solidFill>
                  <a:srgbClr val="25243D"/>
                </a:solidFill>
                <a:latin typeface="Century Gothic Bold"/>
              </a:rPr>
              <a:t>Os médicos recomendam esta dieta a pessoas que querem perder peso.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82F33EF-9076-9E4D-9D4B-6F6649EB91AD}"/>
              </a:ext>
            </a:extLst>
          </p:cNvPr>
          <p:cNvSpPr txBox="1"/>
          <p:nvPr/>
        </p:nvSpPr>
        <p:spPr>
          <a:xfrm>
            <a:off x="4239289" y="4072426"/>
            <a:ext cx="4455449" cy="923330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pt-PT" sz="1800" b="1">
                <a:latin typeface="Century Gothic Bold"/>
              </a:rPr>
              <a:t>Quando obténs dos alimentos todos os nutrientes e energia necessários para te manteres saudável.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95474CB-CB1B-5E41-903E-F2F205D2EE8C}"/>
              </a:ext>
            </a:extLst>
          </p:cNvPr>
          <p:cNvSpPr txBox="1"/>
          <p:nvPr/>
        </p:nvSpPr>
        <p:spPr>
          <a:xfrm>
            <a:off x="384866" y="1894907"/>
            <a:ext cx="954837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rtl="0"/>
            <a:r>
              <a:rPr lang="pt-PT" sz="8800" b="1">
                <a:solidFill>
                  <a:srgbClr val="DC3B4E"/>
                </a:solidFill>
                <a:latin typeface="Century Gothic Bold"/>
              </a:rPr>
              <a:t>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39501CA-269A-A54B-8822-B662D6F029E2}"/>
              </a:ext>
            </a:extLst>
          </p:cNvPr>
          <p:cNvSpPr txBox="1"/>
          <p:nvPr/>
        </p:nvSpPr>
        <p:spPr>
          <a:xfrm>
            <a:off x="417064" y="3787733"/>
            <a:ext cx="890440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rtl="0"/>
            <a:r>
              <a:rPr lang="pt-PT" sz="8800" b="1" dirty="0">
                <a:solidFill>
                  <a:srgbClr val="17749D"/>
                </a:solidFill>
                <a:latin typeface="Century Gothic Bold"/>
              </a:rPr>
              <a:t>D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A9A18B24-320F-204C-9F89-EFF15AAEA11E}"/>
              </a:ext>
            </a:extLst>
          </p:cNvPr>
          <p:cNvSpPr/>
          <p:nvPr/>
        </p:nvSpPr>
        <p:spPr>
          <a:xfrm>
            <a:off x="4250328" y="1380855"/>
            <a:ext cx="1450028" cy="484269"/>
          </a:xfrm>
          <a:prstGeom prst="roundRect">
            <a:avLst/>
          </a:prstGeom>
          <a:noFill/>
          <a:ln w="38100">
            <a:solidFill>
              <a:srgbClr val="25243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 rtl="0">
              <a:lnSpc>
                <a:spcPct val="80000"/>
              </a:lnSpc>
            </a:pPr>
            <a:r>
              <a:rPr lang="pt-PT" sz="1400" b="1">
                <a:solidFill>
                  <a:srgbClr val="1A1A1A"/>
                </a:solidFill>
                <a:latin typeface="Century Gothic Bold"/>
              </a:rPr>
              <a:t>Básico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92ED11AD-6880-4944-9262-4F9FE74B1108}"/>
              </a:ext>
            </a:extLst>
          </p:cNvPr>
          <p:cNvSpPr/>
          <p:nvPr/>
        </p:nvSpPr>
        <p:spPr>
          <a:xfrm>
            <a:off x="5751808" y="1378042"/>
            <a:ext cx="1441450" cy="484269"/>
          </a:xfrm>
          <a:prstGeom prst="roundRect">
            <a:avLst/>
          </a:prstGeom>
          <a:solidFill>
            <a:srgbClr val="FACA5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pt-PT" sz="1400" b="1">
                <a:solidFill>
                  <a:srgbClr val="1A1A1A"/>
                </a:solidFill>
                <a:latin typeface="Century Gothic Bold"/>
              </a:rPr>
              <a:t>Intermédio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4A6F0604-6BBA-EC4C-82F8-5E3471229518}"/>
              </a:ext>
            </a:extLst>
          </p:cNvPr>
          <p:cNvSpPr/>
          <p:nvPr/>
        </p:nvSpPr>
        <p:spPr>
          <a:xfrm>
            <a:off x="7244710" y="1377611"/>
            <a:ext cx="1450028" cy="484269"/>
          </a:xfrm>
          <a:prstGeom prst="roundRect">
            <a:avLst/>
          </a:prstGeom>
          <a:solidFill>
            <a:srgbClr val="80C7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pt-PT" sz="1400" b="1">
                <a:solidFill>
                  <a:srgbClr val="1A1A1A"/>
                </a:solidFill>
                <a:latin typeface="Century Gothic Bold"/>
              </a:rPr>
              <a:t>Competente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2CD9FF6-92EB-B545-819D-6E5B1E7077A9}"/>
              </a:ext>
            </a:extLst>
          </p:cNvPr>
          <p:cNvSpPr/>
          <p:nvPr/>
        </p:nvSpPr>
        <p:spPr>
          <a:xfrm>
            <a:off x="1228595" y="2257261"/>
            <a:ext cx="3224871" cy="83099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rtl="0"/>
            <a:r>
              <a:rPr lang="pt-PT" sz="2400" b="1" dirty="0">
                <a:solidFill>
                  <a:srgbClr val="DC3B4E"/>
                </a:solidFill>
                <a:latin typeface="Century Gothic Bold"/>
              </a:rPr>
              <a:t>ieta com controlo de calorias</a:t>
            </a:r>
            <a:endParaRPr lang="en-US" sz="2400" dirty="0">
              <a:solidFill>
                <a:srgbClr val="DC3B4E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F3FD113-3D4E-3745-BB83-5C9F92C612EB}"/>
              </a:ext>
            </a:extLst>
          </p:cNvPr>
          <p:cNvSpPr/>
          <p:nvPr/>
        </p:nvSpPr>
        <p:spPr>
          <a:xfrm>
            <a:off x="1228595" y="4303258"/>
            <a:ext cx="2656564" cy="46166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rtl="0"/>
            <a:r>
              <a:rPr lang="pt-PT" sz="2400" b="1" dirty="0">
                <a:solidFill>
                  <a:srgbClr val="17749D"/>
                </a:solidFill>
                <a:latin typeface="Century Gothic Bold"/>
              </a:rPr>
              <a:t>ieta equilibrada</a:t>
            </a:r>
            <a:endParaRPr lang="en-US" sz="2400" dirty="0">
              <a:solidFill>
                <a:srgbClr val="17749D"/>
              </a:solidFill>
            </a:endParaRPr>
          </a:p>
        </p:txBody>
      </p:sp>
      <p:sp>
        <p:nvSpPr>
          <p:cNvPr id="21" name="Title 4">
            <a:extLst>
              <a:ext uri="{FF2B5EF4-FFF2-40B4-BE49-F238E27FC236}">
                <a16:creationId xmlns:a16="http://schemas.microsoft.com/office/drawing/2014/main" id="{3E2017B5-6E61-304E-8E96-9651772E0A81}"/>
              </a:ext>
            </a:extLst>
          </p:cNvPr>
          <p:cNvSpPr txBox="1">
            <a:spLocks/>
          </p:cNvSpPr>
          <p:nvPr/>
        </p:nvSpPr>
        <p:spPr>
          <a:xfrm>
            <a:off x="564275" y="1343851"/>
            <a:ext cx="8247576" cy="5517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pt-PT" sz="3400"/>
              <a:t>Dietas diferentes</a:t>
            </a:r>
          </a:p>
        </p:txBody>
      </p:sp>
    </p:spTree>
    <p:extLst>
      <p:ext uri="{BB962C8B-B14F-4D97-AF65-F5344CB8AC3E}">
        <p14:creationId xmlns:p14="http://schemas.microsoft.com/office/powerpoint/2010/main" val="263607149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2: Como se treina do mesmo modo que um explorador do Ártico?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FF09302-E79B-E14D-A8ED-7A17B01B551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D510DE7C-863D-3344-8DCF-F022F86592DF}"/>
              </a:ext>
            </a:extLst>
          </p:cNvPr>
          <p:cNvSpPr txBox="1">
            <a:spLocks/>
          </p:cNvSpPr>
          <p:nvPr/>
        </p:nvSpPr>
        <p:spPr>
          <a:xfrm>
            <a:off x="371309" y="1157784"/>
            <a:ext cx="8351765" cy="17141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t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z="3400" dirty="0">
                <a:solidFill>
                  <a:srgbClr val="25243D"/>
                </a:solidFill>
              </a:rPr>
              <a:t>De que forma é que a dieta de um explorador do Ártico pode ser diferente da tua?</a:t>
            </a:r>
            <a:endParaRPr lang="en-GB" sz="3400" dirty="0">
              <a:solidFill>
                <a:srgbClr val="25243D"/>
              </a:solidFill>
            </a:endParaRPr>
          </a:p>
        </p:txBody>
      </p:sp>
      <p:grpSp>
        <p:nvGrpSpPr>
          <p:cNvPr id="9" name="Group 191">
            <a:extLst>
              <a:ext uri="{FF2B5EF4-FFF2-40B4-BE49-F238E27FC236}">
                <a16:creationId xmlns:a16="http://schemas.microsoft.com/office/drawing/2014/main" id="{1302DEE5-B11A-4940-AD8C-32F07C58BC7D}"/>
              </a:ext>
            </a:extLst>
          </p:cNvPr>
          <p:cNvGrpSpPr/>
          <p:nvPr/>
        </p:nvGrpSpPr>
        <p:grpSpPr>
          <a:xfrm>
            <a:off x="5954233" y="3904844"/>
            <a:ext cx="2290449" cy="2290449"/>
            <a:chOff x="0" y="0"/>
            <a:chExt cx="3394729" cy="3394729"/>
          </a:xfrm>
        </p:grpSpPr>
        <p:sp>
          <p:nvSpPr>
            <p:cNvPr id="10" name="Shape 189">
              <a:extLst>
                <a:ext uri="{FF2B5EF4-FFF2-40B4-BE49-F238E27FC236}">
                  <a16:creationId xmlns:a16="http://schemas.microsoft.com/office/drawing/2014/main" id="{31C24790-01A1-5A44-8CA2-2CE88F51FA32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3" name="Shape 190" descr="Textfeld 23">
              <a:extLst>
                <a:ext uri="{FF2B5EF4-FFF2-40B4-BE49-F238E27FC236}">
                  <a16:creationId xmlns:a16="http://schemas.microsoft.com/office/drawing/2014/main" id="{0A5AA1A0-73DD-8E46-A8AB-22A49B39948D}"/>
                </a:ext>
              </a:extLst>
            </p:cNvPr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800"/>
                <a:t>Fisicamente exigente</a:t>
              </a:r>
              <a:endParaRPr sz="1800" dirty="0"/>
            </a:p>
          </p:txBody>
        </p:sp>
      </p:grpSp>
      <p:sp>
        <p:nvSpPr>
          <p:cNvPr id="14" name="Shape 20">
            <a:extLst>
              <a:ext uri="{FF2B5EF4-FFF2-40B4-BE49-F238E27FC236}">
                <a16:creationId xmlns:a16="http://schemas.microsoft.com/office/drawing/2014/main" id="{0446C8ED-870E-9F4D-821A-C5BBDD7C654C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B1B5D86F-6397-4C48-8FB4-1382E3D44207}"/>
              </a:ext>
            </a:extLst>
          </p:cNvPr>
          <p:cNvSpPr txBox="1">
            <a:spLocks/>
          </p:cNvSpPr>
          <p:nvPr/>
        </p:nvSpPr>
        <p:spPr>
          <a:xfrm>
            <a:off x="3352800" y="415063"/>
            <a:ext cx="4927600" cy="3276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dirty="0">
                <a:solidFill>
                  <a:schemeClr val="bg2"/>
                </a:solidFill>
                <a:cs typeface="Arial" charset="0"/>
              </a:rPr>
              <a:t>Aula 3: Como comes do mesmo modo que um explorador do </a:t>
            </a:r>
            <a:r>
              <a:rPr lang="pt-PT" dirty="0" err="1">
                <a:solidFill>
                  <a:schemeClr val="bg2"/>
                </a:solidFill>
                <a:cs typeface="Arial" charset="0"/>
              </a:rPr>
              <a:t>Ártico</a:t>
            </a:r>
            <a:r>
              <a:rPr lang="pt-PT" dirty="0">
                <a:solidFill>
                  <a:schemeClr val="bg2"/>
                </a:solidFill>
                <a:cs typeface="Arial" charset="0"/>
              </a:rPr>
              <a:t>?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AE4053C-486E-8A4F-9440-A383E48B80E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4149604-850F-284D-92C1-2BC0CCB6703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357884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8FF8EA73-1CDE-3B47-AED1-FA6DD8102C7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9144001" cy="6858000"/>
          </a:xfrm>
          <a:prstGeom prst="rect">
            <a:avLst/>
          </a:prstGeom>
        </p:spPr>
      </p:pic>
      <p:sp>
        <p:nvSpPr>
          <p:cNvPr id="19" name="Title 1">
            <a:extLst>
              <a:ext uri="{FF2B5EF4-FFF2-40B4-BE49-F238E27FC236}">
                <a16:creationId xmlns:a16="http://schemas.microsoft.com/office/drawing/2014/main" id="{98C801E0-3C16-7744-A7BF-97FC3B94B4DF}"/>
              </a:ext>
            </a:extLst>
          </p:cNvPr>
          <p:cNvSpPr txBox="1">
            <a:spLocks/>
          </p:cNvSpPr>
          <p:nvPr/>
        </p:nvSpPr>
        <p:spPr>
          <a:xfrm>
            <a:off x="409759" y="1358377"/>
            <a:ext cx="8351765" cy="17141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t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z="3400">
                <a:solidFill>
                  <a:srgbClr val="FFFFFF"/>
                </a:solidFill>
              </a:rPr>
              <a:t>De que forma é que a dieta de um explorador do Ártico pode ser diferente da tua?</a:t>
            </a:r>
            <a:endParaRPr lang="en-GB" sz="3400" dirty="0">
              <a:solidFill>
                <a:srgbClr val="FFFFFF"/>
              </a:solidFill>
            </a:endParaRPr>
          </a:p>
        </p:txBody>
      </p:sp>
      <p:grpSp>
        <p:nvGrpSpPr>
          <p:cNvPr id="20" name="Group 191">
            <a:extLst>
              <a:ext uri="{FF2B5EF4-FFF2-40B4-BE49-F238E27FC236}">
                <a16:creationId xmlns:a16="http://schemas.microsoft.com/office/drawing/2014/main" id="{54F42057-C72F-1742-8572-DD6F2C04811F}"/>
              </a:ext>
            </a:extLst>
          </p:cNvPr>
          <p:cNvGrpSpPr/>
          <p:nvPr/>
        </p:nvGrpSpPr>
        <p:grpSpPr>
          <a:xfrm>
            <a:off x="5954233" y="3904844"/>
            <a:ext cx="2290449" cy="2290449"/>
            <a:chOff x="0" y="0"/>
            <a:chExt cx="3394729" cy="3394729"/>
          </a:xfrm>
        </p:grpSpPr>
        <p:sp>
          <p:nvSpPr>
            <p:cNvPr id="21" name="Shape 189">
              <a:extLst>
                <a:ext uri="{FF2B5EF4-FFF2-40B4-BE49-F238E27FC236}">
                  <a16:creationId xmlns:a16="http://schemas.microsoft.com/office/drawing/2014/main" id="{6E2B4D56-C7E4-E044-B7D4-6CD57D66C4D8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22" name="Shape 190" descr="Textfeld 23">
              <a:extLst>
                <a:ext uri="{FF2B5EF4-FFF2-40B4-BE49-F238E27FC236}">
                  <a16:creationId xmlns:a16="http://schemas.microsoft.com/office/drawing/2014/main" id="{553CBBEA-FC16-BD40-8217-5B919821DDB7}"/>
                </a:ext>
              </a:extLst>
            </p:cNvPr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800"/>
                <a:t>Extremamente frio</a:t>
              </a:r>
              <a:endParaRPr sz="1800" dirty="0"/>
            </a:p>
          </p:txBody>
        </p:sp>
      </p:grpSp>
      <p:sp>
        <p:nvSpPr>
          <p:cNvPr id="28" name="Shape 28">
            <a:extLst>
              <a:ext uri="{FF2B5EF4-FFF2-40B4-BE49-F238E27FC236}">
                <a16:creationId xmlns:a16="http://schemas.microsoft.com/office/drawing/2014/main" id="{2155DB45-C88F-7345-962A-3576A43C5022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9AF3A300-E744-5241-A8E6-E65E5CAE35D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DE2F60C3-5DF5-5A4E-B25E-79B08E070B0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31" name="Title 14">
            <a:extLst>
              <a:ext uri="{FF2B5EF4-FFF2-40B4-BE49-F238E27FC236}">
                <a16:creationId xmlns:a16="http://schemas.microsoft.com/office/drawing/2014/main" id="{9ADA3A75-1C16-7C4F-AB5F-48A6DE230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5200" y="438820"/>
            <a:ext cx="47752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 dirty="0">
                <a:solidFill>
                  <a:schemeClr val="tx1"/>
                </a:solidFill>
                <a:cs typeface="Arial" charset="0"/>
              </a:rPr>
              <a:t>Aula 3: Como comes do mesmo modo que um explorador do </a:t>
            </a:r>
            <a:r>
              <a:rPr lang="pt-PT" dirty="0" err="1">
                <a:solidFill>
                  <a:schemeClr val="tx1"/>
                </a:solidFill>
                <a:cs typeface="Arial" charset="0"/>
              </a:rPr>
              <a:t>Ártico</a:t>
            </a:r>
            <a:r>
              <a:rPr lang="pt-PT" dirty="0">
                <a:solidFill>
                  <a:schemeClr val="tx1"/>
                </a:solidFill>
                <a:cs typeface="Arial" charset="0"/>
              </a:rPr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90115"/>
      </p:ext>
    </p:extLst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Jamie\Dropbox\OCEANS\[DE] OCEANS\FROZEN OCEANS\RESOURCES\CMP\full-images\de-oceans-extra2011-237.jpg">
            <a:extLst>
              <a:ext uri="{FF2B5EF4-FFF2-40B4-BE49-F238E27FC236}">
                <a16:creationId xmlns:a16="http://schemas.microsoft.com/office/drawing/2014/main" id="{CF926E1D-B5A8-EC4B-B7A3-30C04C0B384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65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FC2E2EF1-5DF4-1A4B-89E2-B8DA54FB2414}"/>
              </a:ext>
            </a:extLst>
          </p:cNvPr>
          <p:cNvSpPr txBox="1">
            <a:spLocks/>
          </p:cNvSpPr>
          <p:nvPr/>
        </p:nvSpPr>
        <p:spPr>
          <a:xfrm>
            <a:off x="409759" y="1358377"/>
            <a:ext cx="8351765" cy="17141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t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z="3400">
                <a:solidFill>
                  <a:srgbClr val="FFFFFF"/>
                </a:solidFill>
              </a:rPr>
              <a:t>De que forma é que a dieta de um explorador do Ártico pode ser diferente da tua?</a:t>
            </a:r>
            <a:endParaRPr lang="en-GB" sz="3400" dirty="0">
              <a:solidFill>
                <a:srgbClr val="FFFFFF"/>
              </a:solidFill>
            </a:endParaRPr>
          </a:p>
        </p:txBody>
      </p:sp>
      <p:grpSp>
        <p:nvGrpSpPr>
          <p:cNvPr id="13" name="Group 191">
            <a:extLst>
              <a:ext uri="{FF2B5EF4-FFF2-40B4-BE49-F238E27FC236}">
                <a16:creationId xmlns:a16="http://schemas.microsoft.com/office/drawing/2014/main" id="{E55329F8-65A7-B04D-8EE5-C176D76389DE}"/>
              </a:ext>
            </a:extLst>
          </p:cNvPr>
          <p:cNvGrpSpPr/>
          <p:nvPr/>
        </p:nvGrpSpPr>
        <p:grpSpPr>
          <a:xfrm>
            <a:off x="5954233" y="3904844"/>
            <a:ext cx="2290449" cy="2290449"/>
            <a:chOff x="0" y="0"/>
            <a:chExt cx="3394729" cy="3394729"/>
          </a:xfrm>
        </p:grpSpPr>
        <p:sp>
          <p:nvSpPr>
            <p:cNvPr id="14" name="Shape 189">
              <a:extLst>
                <a:ext uri="{FF2B5EF4-FFF2-40B4-BE49-F238E27FC236}">
                  <a16:creationId xmlns:a16="http://schemas.microsoft.com/office/drawing/2014/main" id="{382C2AF2-ECDA-D643-A0A8-FBB6EE2581E8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5" name="Shape 190" descr="Textfeld 23">
              <a:extLst>
                <a:ext uri="{FF2B5EF4-FFF2-40B4-BE49-F238E27FC236}">
                  <a16:creationId xmlns:a16="http://schemas.microsoft.com/office/drawing/2014/main" id="{B54D27B8-1E40-C141-AF72-DF9EFDFE5C49}"/>
                </a:ext>
              </a:extLst>
            </p:cNvPr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800"/>
                <a:t>Sem supermercados locais</a:t>
              </a:r>
              <a:endParaRPr sz="1800" dirty="0"/>
            </a:p>
          </p:txBody>
        </p:sp>
      </p:grpSp>
      <p:sp>
        <p:nvSpPr>
          <p:cNvPr id="28" name="Shape 28">
            <a:extLst>
              <a:ext uri="{FF2B5EF4-FFF2-40B4-BE49-F238E27FC236}">
                <a16:creationId xmlns:a16="http://schemas.microsoft.com/office/drawing/2014/main" id="{2155DB45-C88F-7345-962A-3576A43C5022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9AF3A300-E744-5241-A8E6-E65E5CAE35D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DE2F60C3-5DF5-5A4E-B25E-79B08E070B0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31" name="Title 14">
            <a:extLst>
              <a:ext uri="{FF2B5EF4-FFF2-40B4-BE49-F238E27FC236}">
                <a16:creationId xmlns:a16="http://schemas.microsoft.com/office/drawing/2014/main" id="{9ADA3A75-1C16-7C4F-AB5F-48A6DE230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6600" y="438820"/>
            <a:ext cx="50038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 dirty="0">
                <a:solidFill>
                  <a:schemeClr val="tx1"/>
                </a:solidFill>
                <a:cs typeface="Arial" charset="0"/>
              </a:rPr>
              <a:t>Aula 3: Como comes do mesmo modo que um explorador do </a:t>
            </a:r>
            <a:r>
              <a:rPr lang="pt-PT" dirty="0" err="1">
                <a:solidFill>
                  <a:schemeClr val="tx1"/>
                </a:solidFill>
                <a:cs typeface="Arial" charset="0"/>
              </a:rPr>
              <a:t>Ártico</a:t>
            </a:r>
            <a:r>
              <a:rPr lang="pt-PT" dirty="0">
                <a:solidFill>
                  <a:schemeClr val="tx1"/>
                </a:solidFill>
                <a:cs typeface="Arial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844837174"/>
      </p:ext>
    </p:extLst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99742" y="415063"/>
            <a:ext cx="5280658" cy="273845"/>
          </a:xfrm>
        </p:spPr>
        <p:txBody>
          <a:bodyPr rtlCol="0"/>
          <a:lstStyle/>
          <a:p>
            <a:pPr rtl="0"/>
            <a:r>
              <a:rPr lang="pt-PT" dirty="0">
                <a:solidFill>
                  <a:srgbClr val="25243D"/>
                </a:solidFill>
                <a:cs typeface="Arial" charset="0"/>
              </a:rPr>
              <a:t>Aula 3: Como comes do mesmo modo que um explorador do </a:t>
            </a:r>
            <a:r>
              <a:rPr lang="pt-PT" dirty="0" err="1">
                <a:solidFill>
                  <a:srgbClr val="25243D"/>
                </a:solidFill>
                <a:cs typeface="Arial" charset="0"/>
              </a:rPr>
              <a:t>Ártico</a:t>
            </a:r>
            <a:r>
              <a:rPr lang="pt-PT" dirty="0">
                <a:solidFill>
                  <a:srgbClr val="25243D"/>
                </a:solidFill>
                <a:cs typeface="Arial" charset="0"/>
              </a:rPr>
              <a:t>?</a:t>
            </a:r>
          </a:p>
        </p:txBody>
      </p:sp>
      <p:pic>
        <p:nvPicPr>
          <p:cNvPr id="9" name="Picture 3" descr="C:\Users\Jamie\Dropbox\OCEANS\[DE] OCEANS\FROZEN OCEANS\RESOURCES\PRIMARY\IMAGES\Food\de-oceans-2009-098.jpg">
            <a:extLst>
              <a:ext uri="{FF2B5EF4-FFF2-40B4-BE49-F238E27FC236}">
                <a16:creationId xmlns:a16="http://schemas.microsoft.com/office/drawing/2014/main" id="{E622EEF9-5098-FF49-9EC7-F31E87E4D04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88226" y="2568114"/>
            <a:ext cx="2577523" cy="3860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6254735-B487-B34E-9AB6-3CEE3EFD5CD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8661" y="2563118"/>
            <a:ext cx="2551081" cy="3865224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E032741B-ADD3-4840-BD12-93E3291520F3}"/>
              </a:ext>
            </a:extLst>
          </p:cNvPr>
          <p:cNvSpPr txBox="1">
            <a:spLocks/>
          </p:cNvSpPr>
          <p:nvPr/>
        </p:nvSpPr>
        <p:spPr>
          <a:xfrm>
            <a:off x="448661" y="1365244"/>
            <a:ext cx="8247576" cy="5517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pt-PT" sz="3400"/>
              <a:t>De que forma é que a dieta de um explorador do Ártico pode ser diferente da tua?</a:t>
            </a:r>
          </a:p>
        </p:txBody>
      </p:sp>
      <p:grpSp>
        <p:nvGrpSpPr>
          <p:cNvPr id="18" name="Group 191">
            <a:extLst>
              <a:ext uri="{FF2B5EF4-FFF2-40B4-BE49-F238E27FC236}">
                <a16:creationId xmlns:a16="http://schemas.microsoft.com/office/drawing/2014/main" id="{A7B554DF-3119-914B-A56D-A39700ECCB40}"/>
              </a:ext>
            </a:extLst>
          </p:cNvPr>
          <p:cNvGrpSpPr/>
          <p:nvPr/>
        </p:nvGrpSpPr>
        <p:grpSpPr>
          <a:xfrm>
            <a:off x="5954233" y="2563118"/>
            <a:ext cx="2290449" cy="2290449"/>
            <a:chOff x="0" y="0"/>
            <a:chExt cx="3394729" cy="3394729"/>
          </a:xfrm>
        </p:grpSpPr>
        <p:sp>
          <p:nvSpPr>
            <p:cNvPr id="19" name="Shape 189">
              <a:extLst>
                <a:ext uri="{FF2B5EF4-FFF2-40B4-BE49-F238E27FC236}">
                  <a16:creationId xmlns:a16="http://schemas.microsoft.com/office/drawing/2014/main" id="{0B3544AA-A86C-8242-A42F-A808A94DCA9E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20" name="Shape 190" descr="Textfeld 23">
              <a:extLst>
                <a:ext uri="{FF2B5EF4-FFF2-40B4-BE49-F238E27FC236}">
                  <a16:creationId xmlns:a16="http://schemas.microsoft.com/office/drawing/2014/main" id="{CBF5976D-193C-4540-B343-2BFD0AFC6E72}"/>
                </a:ext>
              </a:extLst>
            </p:cNvPr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800"/>
                <a:t>Difícil de cozinhar</a:t>
              </a:r>
              <a:endParaRPr sz="1800" dirty="0"/>
            </a:p>
          </p:txBody>
        </p:sp>
      </p:grpSp>
    </p:spTree>
    <p:extLst>
      <p:ext uri="{BB962C8B-B14F-4D97-AF65-F5344CB8AC3E}">
        <p14:creationId xmlns:p14="http://schemas.microsoft.com/office/powerpoint/2010/main" val="4293267478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3018" y="415063"/>
            <a:ext cx="4567382" cy="273845"/>
          </a:xfrm>
        </p:spPr>
        <p:txBody>
          <a:bodyPr rtlCol="0"/>
          <a:lstStyle/>
          <a:p>
            <a:pPr rtl="0"/>
            <a:r>
              <a:rPr lang="pt-PT" dirty="0">
                <a:solidFill>
                  <a:schemeClr val="bg2"/>
                </a:solidFill>
                <a:cs typeface="Arial" charset="0"/>
              </a:rPr>
              <a:t>Aula 3: Como comes do mesmo modo que um explorador do </a:t>
            </a:r>
            <a:r>
              <a:rPr lang="pt-PT" dirty="0" err="1">
                <a:solidFill>
                  <a:schemeClr val="bg2"/>
                </a:solidFill>
                <a:cs typeface="Arial" charset="0"/>
              </a:rPr>
              <a:t>Ártico</a:t>
            </a:r>
            <a:r>
              <a:rPr lang="pt-PT" dirty="0">
                <a:solidFill>
                  <a:schemeClr val="bg2"/>
                </a:solidFill>
                <a:cs typeface="Arial" charset="0"/>
              </a:rPr>
              <a:t>?</a:t>
            </a:r>
            <a:endParaRPr lang="en-US" dirty="0"/>
          </a:p>
        </p:txBody>
      </p:sp>
      <p:graphicFrame>
        <p:nvGraphicFramePr>
          <p:cNvPr id="9" name="Group 236">
            <a:extLst>
              <a:ext uri="{FF2B5EF4-FFF2-40B4-BE49-F238E27FC236}">
                <a16:creationId xmlns:a16="http://schemas.microsoft.com/office/drawing/2014/main" id="{350879C9-83C7-7F40-B47E-4F533895D6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55559"/>
              </p:ext>
            </p:extLst>
          </p:nvPr>
        </p:nvGraphicFramePr>
        <p:xfrm>
          <a:off x="2341905" y="2222500"/>
          <a:ext cx="6666627" cy="7071360"/>
        </p:xfrm>
        <a:graphic>
          <a:graphicData uri="http://schemas.openxmlformats.org/drawingml/2006/table">
            <a:tbl>
              <a:tblPr/>
              <a:tblGrid>
                <a:gridCol w="66666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839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pt-PT" sz="1700" b="1" i="0" dirty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Nomear as três coisas básicas de que os seres humanos necessitam para sobreviver em qualquer lugar.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6616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pt-PT" sz="1700" b="1" i="0" dirty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Ligar as calorias à energia dos alimentos.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2000" b="1" i="0" dirty="0">
                        <a:solidFill>
                          <a:srgbClr val="25243D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pt-PT" sz="1700" b="1" i="0" dirty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Usar corretamente as palavras-chave.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pt-PT" sz="1700" b="1" i="0" dirty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Elaborar uma dieta para um explorador polar.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2000" b="1" i="0" dirty="0">
                        <a:solidFill>
                          <a:srgbClr val="25243D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r>
                        <a:rPr lang="pt-PT" sz="1700" b="1" i="0" dirty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Explicar as diferenças entre a sua dieta e a dieta de um explorador polar.</a:t>
                      </a: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700" b="1" i="0" dirty="0">
                        <a:solidFill>
                          <a:srgbClr val="25243D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r>
                        <a:rPr lang="pt-PT" sz="1700" b="1" i="0" dirty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Descrever o papel dos hidratos de carbono, gorduras e proteínas no corpo.</a:t>
                      </a: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700" b="1" i="0" dirty="0">
                        <a:solidFill>
                          <a:srgbClr val="25243D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700" b="1" i="0" dirty="0">
                        <a:solidFill>
                          <a:srgbClr val="25243D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700" b="1" i="0" dirty="0">
                        <a:solidFill>
                          <a:srgbClr val="25243D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700" b="1" i="0" dirty="0">
                        <a:solidFill>
                          <a:srgbClr val="25243D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700" b="1" i="0" dirty="0">
                        <a:solidFill>
                          <a:srgbClr val="25243D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700" b="1" i="0" dirty="0">
                        <a:solidFill>
                          <a:srgbClr val="25243D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B53E3FED-85A3-0946-8D9F-F0BFDC6CCA4E}"/>
              </a:ext>
            </a:extLst>
          </p:cNvPr>
          <p:cNvSpPr/>
          <p:nvPr/>
        </p:nvSpPr>
        <p:spPr>
          <a:xfrm>
            <a:off x="449263" y="2222500"/>
            <a:ext cx="1450028" cy="484269"/>
          </a:xfrm>
          <a:prstGeom prst="roundRect">
            <a:avLst/>
          </a:prstGeom>
          <a:noFill/>
          <a:ln w="38100">
            <a:solidFill>
              <a:srgbClr val="25243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 rtl="0">
              <a:lnSpc>
                <a:spcPct val="80000"/>
              </a:lnSpc>
            </a:pPr>
            <a:r>
              <a:rPr lang="pt-PT" sz="1400" b="1">
                <a:solidFill>
                  <a:srgbClr val="1A1A1A"/>
                </a:solidFill>
                <a:latin typeface="Century Gothic Bold"/>
              </a:rPr>
              <a:t>Básico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946777A8-8EBB-AF45-B47E-DF0F8AAA5496}"/>
              </a:ext>
            </a:extLst>
          </p:cNvPr>
          <p:cNvSpPr/>
          <p:nvPr/>
        </p:nvSpPr>
        <p:spPr>
          <a:xfrm>
            <a:off x="449263" y="3086136"/>
            <a:ext cx="1441450" cy="484269"/>
          </a:xfrm>
          <a:prstGeom prst="roundRect">
            <a:avLst/>
          </a:prstGeom>
          <a:solidFill>
            <a:srgbClr val="FACA5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pt-PT" sz="1400" b="1">
                <a:solidFill>
                  <a:srgbClr val="1A1A1A"/>
                </a:solidFill>
                <a:latin typeface="Century Gothic Bold"/>
              </a:rPr>
              <a:t>Intermédio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2B0FB0CB-C063-034C-BD95-2062FE520F30}"/>
              </a:ext>
            </a:extLst>
          </p:cNvPr>
          <p:cNvSpPr/>
          <p:nvPr/>
        </p:nvSpPr>
        <p:spPr>
          <a:xfrm>
            <a:off x="466182" y="3691731"/>
            <a:ext cx="1450028" cy="484269"/>
          </a:xfrm>
          <a:prstGeom prst="roundRect">
            <a:avLst/>
          </a:prstGeom>
          <a:solidFill>
            <a:srgbClr val="80C7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pt-PT" sz="1400" b="1" dirty="0">
                <a:solidFill>
                  <a:srgbClr val="1A1A1A"/>
                </a:solidFill>
                <a:latin typeface="Century Gothic Bold"/>
              </a:rPr>
              <a:t>Competente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DDF579EA-BEAC-5640-AFDE-7376EF02E20A}"/>
              </a:ext>
            </a:extLst>
          </p:cNvPr>
          <p:cNvSpPr/>
          <p:nvPr/>
        </p:nvSpPr>
        <p:spPr>
          <a:xfrm>
            <a:off x="449263" y="4522708"/>
            <a:ext cx="1450029" cy="484269"/>
          </a:xfrm>
          <a:prstGeom prst="roundRect">
            <a:avLst/>
          </a:prstGeom>
          <a:solidFill>
            <a:srgbClr val="6B397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pt-PT" sz="1400" b="1">
                <a:solidFill>
                  <a:schemeClr val="bg1"/>
                </a:solidFill>
                <a:latin typeface="Century Gothic Bold"/>
              </a:rPr>
              <a:t>Especialista</a:t>
            </a:r>
          </a:p>
        </p:txBody>
      </p:sp>
      <p:sp>
        <p:nvSpPr>
          <p:cNvPr id="20" name="Title 6">
            <a:extLst>
              <a:ext uri="{FF2B5EF4-FFF2-40B4-BE49-F238E27FC236}">
                <a16:creationId xmlns:a16="http://schemas.microsoft.com/office/drawing/2014/main" id="{3EB36154-CBA0-D343-84D5-680935E52450}"/>
              </a:ext>
            </a:extLst>
          </p:cNvPr>
          <p:cNvSpPr txBox="1">
            <a:spLocks/>
          </p:cNvSpPr>
          <p:nvPr/>
        </p:nvSpPr>
        <p:spPr>
          <a:xfrm>
            <a:off x="414538" y="1359060"/>
            <a:ext cx="5204619" cy="516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z="3400">
                <a:solidFill>
                  <a:srgbClr val="25243D"/>
                </a:solidFill>
              </a:rPr>
              <a:t>Resultados</a:t>
            </a:r>
            <a:endParaRPr lang="en-GB" sz="3400" dirty="0">
              <a:solidFill>
                <a:srgbClr val="25243D"/>
              </a:solidFill>
            </a:endParaRP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0E9B0E3B-FC52-2447-82A5-92AEE912405E}"/>
              </a:ext>
            </a:extLst>
          </p:cNvPr>
          <p:cNvSpPr/>
          <p:nvPr/>
        </p:nvSpPr>
        <p:spPr>
          <a:xfrm>
            <a:off x="457013" y="5353686"/>
            <a:ext cx="1450029" cy="484269"/>
          </a:xfrm>
          <a:prstGeom prst="roundRect">
            <a:avLst/>
          </a:prstGeom>
          <a:solidFill>
            <a:srgbClr val="E04F4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pt-PT" sz="1400" b="1">
                <a:solidFill>
                  <a:srgbClr val="1A1A1A"/>
                </a:solidFill>
                <a:latin typeface="Century Gothic Bold"/>
              </a:rPr>
              <a:t>Avançado</a:t>
            </a:r>
          </a:p>
        </p:txBody>
      </p:sp>
    </p:spTree>
    <p:extLst>
      <p:ext uri="{BB962C8B-B14F-4D97-AF65-F5344CB8AC3E}">
        <p14:creationId xmlns:p14="http://schemas.microsoft.com/office/powerpoint/2010/main" val="2141043431"/>
      </p:ext>
    </p:extLst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0421" y="415063"/>
            <a:ext cx="4689979" cy="273845"/>
          </a:xfrm>
        </p:spPr>
        <p:txBody>
          <a:bodyPr rtlCol="0"/>
          <a:lstStyle/>
          <a:p>
            <a:pPr rtl="0"/>
            <a:r>
              <a:rPr lang="pt-PT" dirty="0">
                <a:solidFill>
                  <a:srgbClr val="25243D"/>
                </a:solidFill>
                <a:cs typeface="Arial" charset="0"/>
              </a:rPr>
              <a:t>Aula 3: Como comes do mesmo modo que um explorador do </a:t>
            </a:r>
            <a:r>
              <a:rPr lang="pt-PT" dirty="0" err="1">
                <a:solidFill>
                  <a:srgbClr val="25243D"/>
                </a:solidFill>
                <a:cs typeface="Arial" charset="0"/>
              </a:rPr>
              <a:t>Ártico</a:t>
            </a:r>
            <a:r>
              <a:rPr lang="pt-PT" dirty="0">
                <a:solidFill>
                  <a:srgbClr val="25243D"/>
                </a:solidFill>
                <a:cs typeface="Arial" charset="0"/>
              </a:rPr>
              <a:t>?</a:t>
            </a:r>
          </a:p>
        </p:txBody>
      </p:sp>
      <p:sp>
        <p:nvSpPr>
          <p:cNvPr id="12" name="Rounded Rectangular Callout 11">
            <a:extLst>
              <a:ext uri="{FF2B5EF4-FFF2-40B4-BE49-F238E27FC236}">
                <a16:creationId xmlns:a16="http://schemas.microsoft.com/office/drawing/2014/main" id="{BD8DB819-57CE-F740-A653-3BA6B01A5352}"/>
              </a:ext>
            </a:extLst>
          </p:cNvPr>
          <p:cNvSpPr/>
          <p:nvPr/>
        </p:nvSpPr>
        <p:spPr>
          <a:xfrm>
            <a:off x="531901" y="2637086"/>
            <a:ext cx="2873176" cy="864096"/>
          </a:xfrm>
          <a:prstGeom prst="wedgeRoundRectCallout">
            <a:avLst>
              <a:gd name="adj1" fmla="val -3696"/>
              <a:gd name="adj2" fmla="val 78780"/>
              <a:gd name="adj3" fmla="val 16667"/>
            </a:avLst>
          </a:prstGeom>
          <a:solidFill>
            <a:srgbClr val="39D5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pt-PT" sz="1800" b="1">
                <a:solidFill>
                  <a:srgbClr val="25243D"/>
                </a:solidFill>
                <a:latin typeface="Century Gothic Bold"/>
              </a:rPr>
              <a:t>sabor</a:t>
            </a:r>
          </a:p>
        </p:txBody>
      </p:sp>
      <p:sp>
        <p:nvSpPr>
          <p:cNvPr id="13" name="Rounded Rectangular Callout 12">
            <a:extLst>
              <a:ext uri="{FF2B5EF4-FFF2-40B4-BE49-F238E27FC236}">
                <a16:creationId xmlns:a16="http://schemas.microsoft.com/office/drawing/2014/main" id="{093D449C-005D-E74E-8AA5-6B18C41DFD8F}"/>
              </a:ext>
            </a:extLst>
          </p:cNvPr>
          <p:cNvSpPr/>
          <p:nvPr/>
        </p:nvSpPr>
        <p:spPr>
          <a:xfrm>
            <a:off x="5173703" y="3210379"/>
            <a:ext cx="2873176" cy="864096"/>
          </a:xfrm>
          <a:prstGeom prst="wedgeRoundRectCallout">
            <a:avLst>
              <a:gd name="adj1" fmla="val 2017"/>
              <a:gd name="adj2" fmla="val 73353"/>
              <a:gd name="adj3" fmla="val 16667"/>
            </a:avLst>
          </a:prstGeom>
          <a:solidFill>
            <a:srgbClr val="39D5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pt-PT" sz="1800" b="1">
                <a:solidFill>
                  <a:srgbClr val="25243D"/>
                </a:solidFill>
                <a:latin typeface="Century Gothic Bold"/>
              </a:rPr>
              <a:t>volume</a:t>
            </a:r>
          </a:p>
        </p:txBody>
      </p:sp>
      <p:sp>
        <p:nvSpPr>
          <p:cNvPr id="14" name="Rounded Rectangular Callout 13">
            <a:extLst>
              <a:ext uri="{FF2B5EF4-FFF2-40B4-BE49-F238E27FC236}">
                <a16:creationId xmlns:a16="http://schemas.microsoft.com/office/drawing/2014/main" id="{32544A53-E7C8-2C4E-8F92-1DCEADF79604}"/>
              </a:ext>
            </a:extLst>
          </p:cNvPr>
          <p:cNvSpPr/>
          <p:nvPr/>
        </p:nvSpPr>
        <p:spPr>
          <a:xfrm>
            <a:off x="5725869" y="4457915"/>
            <a:ext cx="2873176" cy="864096"/>
          </a:xfrm>
          <a:prstGeom prst="wedgeRoundRectCallout">
            <a:avLst>
              <a:gd name="adj1" fmla="val -3696"/>
              <a:gd name="adj2" fmla="val 78780"/>
              <a:gd name="adj3" fmla="val 16667"/>
            </a:avLst>
          </a:prstGeom>
          <a:solidFill>
            <a:srgbClr val="39D5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pt-PT" sz="1800" b="1">
                <a:solidFill>
                  <a:srgbClr val="25243D"/>
                </a:solidFill>
                <a:latin typeface="Century Gothic Bold"/>
              </a:rPr>
              <a:t>facilidade em cozinhar</a:t>
            </a:r>
          </a:p>
        </p:txBody>
      </p:sp>
      <p:sp>
        <p:nvSpPr>
          <p:cNvPr id="15" name="Rounded Rectangular Callout 14">
            <a:extLst>
              <a:ext uri="{FF2B5EF4-FFF2-40B4-BE49-F238E27FC236}">
                <a16:creationId xmlns:a16="http://schemas.microsoft.com/office/drawing/2014/main" id="{4EA2CC81-950B-E940-B278-C6E7F7C7AD3C}"/>
              </a:ext>
            </a:extLst>
          </p:cNvPr>
          <p:cNvSpPr/>
          <p:nvPr/>
        </p:nvSpPr>
        <p:spPr>
          <a:xfrm>
            <a:off x="2701294" y="4889963"/>
            <a:ext cx="2873176" cy="864096"/>
          </a:xfrm>
          <a:prstGeom prst="wedgeRoundRectCallout">
            <a:avLst>
              <a:gd name="adj1" fmla="val 2424"/>
              <a:gd name="adj2" fmla="val 80137"/>
              <a:gd name="adj3" fmla="val 16667"/>
            </a:avLst>
          </a:prstGeom>
          <a:solidFill>
            <a:srgbClr val="39D5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pt-PT" sz="1800" b="1">
                <a:solidFill>
                  <a:srgbClr val="25243D"/>
                </a:solidFill>
                <a:latin typeface="Century Gothic Bold"/>
              </a:rPr>
              <a:t>dieta equilibrada</a:t>
            </a:r>
          </a:p>
        </p:txBody>
      </p:sp>
      <p:sp>
        <p:nvSpPr>
          <p:cNvPr id="16" name="Rounded Rectangular Callout 15">
            <a:extLst>
              <a:ext uri="{FF2B5EF4-FFF2-40B4-BE49-F238E27FC236}">
                <a16:creationId xmlns:a16="http://schemas.microsoft.com/office/drawing/2014/main" id="{860ABA6F-F3AB-C044-93BE-DDE3D905BA7B}"/>
              </a:ext>
            </a:extLst>
          </p:cNvPr>
          <p:cNvSpPr/>
          <p:nvPr/>
        </p:nvSpPr>
        <p:spPr>
          <a:xfrm>
            <a:off x="2153833" y="3642427"/>
            <a:ext cx="2873176" cy="864096"/>
          </a:xfrm>
          <a:prstGeom prst="wedgeRoundRectCallout">
            <a:avLst>
              <a:gd name="adj1" fmla="val -3696"/>
              <a:gd name="adj2" fmla="val 78780"/>
              <a:gd name="adj3" fmla="val 16667"/>
            </a:avLst>
          </a:prstGeom>
          <a:solidFill>
            <a:srgbClr val="39D5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pt-PT" sz="1800" b="1">
                <a:solidFill>
                  <a:srgbClr val="25243D"/>
                </a:solidFill>
                <a:latin typeface="Century Gothic Bold"/>
              </a:rPr>
              <a:t>energia</a:t>
            </a:r>
          </a:p>
        </p:txBody>
      </p:sp>
      <p:sp>
        <p:nvSpPr>
          <p:cNvPr id="21" name="Rounded Rectangular Callout 20">
            <a:extLst>
              <a:ext uri="{FF2B5EF4-FFF2-40B4-BE49-F238E27FC236}">
                <a16:creationId xmlns:a16="http://schemas.microsoft.com/office/drawing/2014/main" id="{41C4BB8A-1EDD-0E42-88C8-A773E5F12256}"/>
              </a:ext>
            </a:extLst>
          </p:cNvPr>
          <p:cNvSpPr/>
          <p:nvPr/>
        </p:nvSpPr>
        <p:spPr>
          <a:xfrm>
            <a:off x="3576195" y="2205038"/>
            <a:ext cx="2873176" cy="864096"/>
          </a:xfrm>
          <a:prstGeom prst="wedgeRoundRectCallout">
            <a:avLst>
              <a:gd name="adj1" fmla="val -3696"/>
              <a:gd name="adj2" fmla="val 78780"/>
              <a:gd name="adj3" fmla="val 16667"/>
            </a:avLst>
          </a:prstGeom>
          <a:solidFill>
            <a:srgbClr val="39D5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pt-PT" sz="1800" b="1">
                <a:solidFill>
                  <a:srgbClr val="25243D"/>
                </a:solidFill>
                <a:latin typeface="Century Gothic Bold"/>
              </a:rPr>
              <a:t>armazenamento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A021193C-4845-D04B-9C9B-4CB9A68A7BD2}"/>
              </a:ext>
            </a:extLst>
          </p:cNvPr>
          <p:cNvSpPr txBox="1">
            <a:spLocks/>
          </p:cNvSpPr>
          <p:nvPr/>
        </p:nvSpPr>
        <p:spPr>
          <a:xfrm>
            <a:off x="448661" y="1365244"/>
            <a:ext cx="8247576" cy="5517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pt-PT" sz="3400"/>
              <a:t>Pontos a considerar</a:t>
            </a:r>
          </a:p>
        </p:txBody>
      </p:sp>
    </p:spTree>
    <p:extLst>
      <p:ext uri="{BB962C8B-B14F-4D97-AF65-F5344CB8AC3E}">
        <p14:creationId xmlns:p14="http://schemas.microsoft.com/office/powerpoint/2010/main" val="4082144715"/>
      </p:ext>
    </p:extLst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BF610-D52C-E249-9507-CD554BDCA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95700" y="438820"/>
            <a:ext cx="4584700" cy="241880"/>
          </a:xfrm>
        </p:spPr>
        <p:txBody>
          <a:bodyPr rtlCol="0"/>
          <a:lstStyle/>
          <a:p>
            <a:pPr rtl="0"/>
            <a:r>
              <a:rPr lang="pt-PT" dirty="0">
                <a:solidFill>
                  <a:schemeClr val="tx1"/>
                </a:solidFill>
                <a:cs typeface="Arial" charset="0"/>
              </a:rPr>
              <a:t>Aula 3: Como comes do mesmo modo que um explorador do </a:t>
            </a:r>
            <a:r>
              <a:rPr lang="pt-PT" dirty="0" err="1">
                <a:solidFill>
                  <a:schemeClr val="tx1"/>
                </a:solidFill>
                <a:cs typeface="Arial" charset="0"/>
              </a:rPr>
              <a:t>Ártico</a:t>
            </a:r>
            <a:r>
              <a:rPr lang="pt-PT" dirty="0">
                <a:solidFill>
                  <a:schemeClr val="tx1"/>
                </a:solidFill>
                <a:cs typeface="Arial" charset="0"/>
              </a:rPr>
              <a:t>?</a:t>
            </a:r>
          </a:p>
        </p:txBody>
      </p:sp>
      <p:graphicFrame>
        <p:nvGraphicFramePr>
          <p:cNvPr id="5" name="Group 236">
            <a:extLst>
              <a:ext uri="{FF2B5EF4-FFF2-40B4-BE49-F238E27FC236}">
                <a16:creationId xmlns:a16="http://schemas.microsoft.com/office/drawing/2014/main" id="{C3C9EE3D-A8DC-F74A-A837-3E14535A1B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4822238"/>
              </p:ext>
            </p:extLst>
          </p:nvPr>
        </p:nvGraphicFramePr>
        <p:xfrm>
          <a:off x="2341906" y="2222500"/>
          <a:ext cx="6352832" cy="7071360"/>
        </p:xfrm>
        <a:graphic>
          <a:graphicData uri="http://schemas.openxmlformats.org/drawingml/2006/table">
            <a:tbl>
              <a:tblPr/>
              <a:tblGrid>
                <a:gridCol w="6352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839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pt-PT" sz="1700" b="1" i="0" dirty="0">
                          <a:solidFill>
                            <a:srgbClr val="FFFFFF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Nomear as três coisas básicas de que os seres humanos necessitam para sobreviver em qualquer lugar.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6616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pt-PT" sz="1700" b="1" i="0" dirty="0">
                          <a:solidFill>
                            <a:srgbClr val="FFFFFF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Ligar as calorias à energia dos alimentos.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700" b="1" i="0" dirty="0">
                        <a:solidFill>
                          <a:srgbClr val="FFFFFF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pt-PT" sz="1700" b="1" i="0" dirty="0">
                          <a:solidFill>
                            <a:srgbClr val="FFFFFF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Usar corretamente as palavras-chave.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pt-PT" sz="1700" b="1" i="0" dirty="0">
                          <a:solidFill>
                            <a:srgbClr val="FFFFFF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Elaborar uma dieta para um explorador polar.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2000" b="1" i="0" dirty="0">
                        <a:solidFill>
                          <a:srgbClr val="FFFFFF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r>
                        <a:rPr lang="pt-PT" sz="1700" b="1" i="0" dirty="0">
                          <a:solidFill>
                            <a:srgbClr val="FFFFFF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Explicar as diferenças entre a sua dieta e a dieta de um explorador polar.</a:t>
                      </a: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700" b="1" i="0" dirty="0">
                        <a:solidFill>
                          <a:srgbClr val="FFFFFF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r>
                        <a:rPr lang="pt-PT" sz="1700" b="1" i="0" dirty="0">
                          <a:solidFill>
                            <a:srgbClr val="FFFFFF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Descrever o papel dos hidratos de carbono, gorduras e proteínas no corpo.</a:t>
                      </a: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700" b="1" i="0" dirty="0">
                        <a:solidFill>
                          <a:srgbClr val="FFFFFF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700" b="1" i="0" dirty="0">
                        <a:solidFill>
                          <a:srgbClr val="FFFFFF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700" b="1" i="0" dirty="0">
                        <a:solidFill>
                          <a:srgbClr val="FFFFFF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700" b="1" i="0" dirty="0">
                        <a:solidFill>
                          <a:srgbClr val="FFFFFF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700" b="1" i="0" dirty="0">
                        <a:solidFill>
                          <a:srgbClr val="FFFFFF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700" b="1" i="0" dirty="0">
                        <a:solidFill>
                          <a:srgbClr val="FFFFFF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7D9401C-3025-064F-8FC3-704A3434409F}"/>
              </a:ext>
            </a:extLst>
          </p:cNvPr>
          <p:cNvSpPr/>
          <p:nvPr/>
        </p:nvSpPr>
        <p:spPr>
          <a:xfrm>
            <a:off x="449263" y="2222500"/>
            <a:ext cx="1450028" cy="484269"/>
          </a:xfrm>
          <a:prstGeom prst="roundRect">
            <a:avLst/>
          </a:prstGeom>
          <a:solidFill>
            <a:schemeClr val="tx1"/>
          </a:solidFill>
          <a:ln w="38100">
            <a:solidFill>
              <a:srgbClr val="25243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 rtl="0">
              <a:lnSpc>
                <a:spcPct val="80000"/>
              </a:lnSpc>
            </a:pPr>
            <a:r>
              <a:rPr lang="pt-PT" sz="1400" b="1">
                <a:solidFill>
                  <a:srgbClr val="1A1A1A"/>
                </a:solidFill>
                <a:latin typeface="Century Gothic Bold"/>
              </a:rPr>
              <a:t>Básico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C67E420C-F850-B241-A114-6E12BB571D63}"/>
              </a:ext>
            </a:extLst>
          </p:cNvPr>
          <p:cNvSpPr/>
          <p:nvPr/>
        </p:nvSpPr>
        <p:spPr>
          <a:xfrm>
            <a:off x="449263" y="3086136"/>
            <a:ext cx="1441450" cy="484269"/>
          </a:xfrm>
          <a:prstGeom prst="roundRect">
            <a:avLst/>
          </a:prstGeom>
          <a:solidFill>
            <a:srgbClr val="FACA5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pt-PT" sz="1400" b="1">
                <a:solidFill>
                  <a:srgbClr val="1A1A1A"/>
                </a:solidFill>
                <a:latin typeface="Century Gothic Bold"/>
              </a:rPr>
              <a:t>Intermédio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B9BC4C8-15EB-F64E-AF69-C5C50CF2EC83}"/>
              </a:ext>
            </a:extLst>
          </p:cNvPr>
          <p:cNvSpPr/>
          <p:nvPr/>
        </p:nvSpPr>
        <p:spPr>
          <a:xfrm>
            <a:off x="466182" y="3691731"/>
            <a:ext cx="1450028" cy="484269"/>
          </a:xfrm>
          <a:prstGeom prst="roundRect">
            <a:avLst/>
          </a:prstGeom>
          <a:solidFill>
            <a:srgbClr val="80C7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pt-PT" sz="1400" b="1">
                <a:solidFill>
                  <a:srgbClr val="1A1A1A"/>
                </a:solidFill>
                <a:latin typeface="Century Gothic Bold"/>
              </a:rPr>
              <a:t>Competente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BEDC812-300B-B448-9CE8-AC0F99F72132}"/>
              </a:ext>
            </a:extLst>
          </p:cNvPr>
          <p:cNvSpPr/>
          <p:nvPr/>
        </p:nvSpPr>
        <p:spPr>
          <a:xfrm>
            <a:off x="449263" y="4522708"/>
            <a:ext cx="1450029" cy="484269"/>
          </a:xfrm>
          <a:prstGeom prst="roundRect">
            <a:avLst/>
          </a:prstGeom>
          <a:solidFill>
            <a:srgbClr val="6B397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pt-PT" sz="1400" b="1">
                <a:solidFill>
                  <a:schemeClr val="bg1"/>
                </a:solidFill>
                <a:latin typeface="Century Gothic Bold"/>
              </a:rPr>
              <a:t>Especialista</a:t>
            </a:r>
          </a:p>
        </p:txBody>
      </p:sp>
      <p:sp>
        <p:nvSpPr>
          <p:cNvPr id="11" name="Title 6">
            <a:extLst>
              <a:ext uri="{FF2B5EF4-FFF2-40B4-BE49-F238E27FC236}">
                <a16:creationId xmlns:a16="http://schemas.microsoft.com/office/drawing/2014/main" id="{21548232-9611-F540-B4C1-8CA25E523333}"/>
              </a:ext>
            </a:extLst>
          </p:cNvPr>
          <p:cNvSpPr txBox="1">
            <a:spLocks/>
          </p:cNvSpPr>
          <p:nvPr/>
        </p:nvSpPr>
        <p:spPr>
          <a:xfrm>
            <a:off x="393403" y="1358900"/>
            <a:ext cx="7262019" cy="516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z="3400">
                <a:solidFill>
                  <a:srgbClr val="FFFFFF"/>
                </a:solidFill>
              </a:rPr>
              <a:t>Ponto de verificação final da aprendizagem</a:t>
            </a:r>
            <a:endParaRPr lang="en-GB" sz="3400" dirty="0">
              <a:solidFill>
                <a:srgbClr val="FFFFFF"/>
              </a:solidFill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EC1E2948-7F9D-EB4D-9D7D-87195A149C2A}"/>
              </a:ext>
            </a:extLst>
          </p:cNvPr>
          <p:cNvSpPr/>
          <p:nvPr/>
        </p:nvSpPr>
        <p:spPr>
          <a:xfrm>
            <a:off x="457013" y="5353686"/>
            <a:ext cx="1450029" cy="484269"/>
          </a:xfrm>
          <a:prstGeom prst="roundRect">
            <a:avLst/>
          </a:prstGeom>
          <a:solidFill>
            <a:srgbClr val="E04F4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pt-PT" sz="1400" b="1">
                <a:solidFill>
                  <a:srgbClr val="1A1A1A"/>
                </a:solidFill>
                <a:latin typeface="Century Gothic Bold"/>
              </a:rPr>
              <a:t>Avançado</a:t>
            </a:r>
          </a:p>
        </p:txBody>
      </p:sp>
    </p:spTree>
    <p:extLst>
      <p:ext uri="{BB962C8B-B14F-4D97-AF65-F5344CB8AC3E}">
        <p14:creationId xmlns:p14="http://schemas.microsoft.com/office/powerpoint/2010/main" val="1001703941"/>
      </p:ext>
    </p:extLst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71850" y="415063"/>
            <a:ext cx="4908550" cy="273845"/>
          </a:xfrm>
        </p:spPr>
        <p:txBody>
          <a:bodyPr rtlCol="0"/>
          <a:lstStyle/>
          <a:p>
            <a:pPr rtl="0"/>
            <a:r>
              <a:rPr lang="pt-PT" dirty="0">
                <a:solidFill>
                  <a:srgbClr val="25243D"/>
                </a:solidFill>
                <a:cs typeface="Arial" charset="0"/>
              </a:rPr>
              <a:t>Aula 3: Como comes do mesmo modo que um explorador do </a:t>
            </a:r>
            <a:r>
              <a:rPr lang="pt-PT" dirty="0" err="1">
                <a:solidFill>
                  <a:srgbClr val="25243D"/>
                </a:solidFill>
                <a:cs typeface="Arial" charset="0"/>
              </a:rPr>
              <a:t>Ártico</a:t>
            </a:r>
            <a:r>
              <a:rPr lang="pt-PT" dirty="0">
                <a:solidFill>
                  <a:srgbClr val="25243D"/>
                </a:solidFill>
                <a:cs typeface="Arial" charset="0"/>
              </a:rPr>
              <a:t>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66E13A0-999C-A940-85CA-506E33CCB72C}"/>
              </a:ext>
            </a:extLst>
          </p:cNvPr>
          <p:cNvSpPr txBox="1"/>
          <p:nvPr/>
        </p:nvSpPr>
        <p:spPr>
          <a:xfrm>
            <a:off x="388942" y="2695408"/>
            <a:ext cx="864235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pt-PT" sz="1800" b="1" dirty="0">
                <a:solidFill>
                  <a:srgbClr val="25243D"/>
                </a:solidFill>
                <a:latin typeface="Century Gothic Bold"/>
              </a:rPr>
              <a:t>De que forma teria sido diferente a aula de hoje se tivesse sido dada por:</a:t>
            </a:r>
          </a:p>
          <a:p>
            <a:pPr rtl="0"/>
            <a:endParaRPr lang="en-GB" sz="1800" b="1" dirty="0">
              <a:solidFill>
                <a:srgbClr val="25243D"/>
              </a:solidFill>
              <a:latin typeface="Century Gothic Bold"/>
            </a:endParaRPr>
          </a:p>
          <a:p>
            <a:pPr marL="514350" indent="-514350" rtl="0">
              <a:buAutoNum type="arabicPeriod"/>
            </a:pPr>
            <a:r>
              <a:rPr lang="pt-PT" sz="1800" b="1" dirty="0">
                <a:solidFill>
                  <a:srgbClr val="25243D"/>
                </a:solidFill>
                <a:latin typeface="Century Gothic Bold"/>
              </a:rPr>
              <a:t>Uma pessoa mais velha da tua família?</a:t>
            </a:r>
          </a:p>
          <a:p>
            <a:pPr marL="514350" indent="-514350" rtl="0">
              <a:buAutoNum type="arabicPeriod"/>
            </a:pPr>
            <a:endParaRPr lang="en-GB" sz="1800" b="1" dirty="0">
              <a:solidFill>
                <a:srgbClr val="25243D"/>
              </a:solidFill>
              <a:latin typeface="Century Gothic Bold"/>
            </a:endParaRPr>
          </a:p>
          <a:p>
            <a:pPr marL="514350" indent="-514350" rtl="0">
              <a:buAutoNum type="arabicPeriod"/>
            </a:pPr>
            <a:r>
              <a:rPr lang="pt-PT" sz="1800" b="1" dirty="0">
                <a:solidFill>
                  <a:srgbClr val="25243D"/>
                </a:solidFill>
                <a:latin typeface="Century Gothic Bold"/>
              </a:rPr>
              <a:t>Um chef?</a:t>
            </a:r>
          </a:p>
          <a:p>
            <a:pPr marL="514350" indent="-514350" rtl="0">
              <a:buAutoNum type="arabicPeriod"/>
            </a:pPr>
            <a:endParaRPr lang="en-GB" sz="1800" b="1" dirty="0">
              <a:solidFill>
                <a:srgbClr val="25243D"/>
              </a:solidFill>
              <a:latin typeface="Century Gothic Bold"/>
            </a:endParaRPr>
          </a:p>
          <a:p>
            <a:pPr marL="514350" indent="-514350" rtl="0">
              <a:buAutoNum type="arabicPeriod"/>
            </a:pPr>
            <a:r>
              <a:rPr lang="pt-PT" sz="1800" b="1" dirty="0">
                <a:solidFill>
                  <a:srgbClr val="25243D"/>
                </a:solidFill>
                <a:latin typeface="Century Gothic Bold"/>
              </a:rPr>
              <a:t>Um nutricionista?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8BA65F9-4E57-704F-B4FC-73246782574A}"/>
              </a:ext>
            </a:extLst>
          </p:cNvPr>
          <p:cNvSpPr txBox="1">
            <a:spLocks/>
          </p:cNvSpPr>
          <p:nvPr/>
        </p:nvSpPr>
        <p:spPr>
          <a:xfrm>
            <a:off x="388942" y="1251615"/>
            <a:ext cx="7187610" cy="7047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t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>
                <a:solidFill>
                  <a:srgbClr val="25243D"/>
                </a:solidFill>
              </a:rPr>
              <a:t>Ponto de verificação final da aprendizagem</a:t>
            </a:r>
            <a:endParaRPr lang="en-GB" dirty="0">
              <a:solidFill>
                <a:srgbClr val="2524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807061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8915" y="415063"/>
            <a:ext cx="4811486" cy="273845"/>
          </a:xfrm>
        </p:spPr>
        <p:txBody>
          <a:bodyPr rtlCol="0"/>
          <a:lstStyle/>
          <a:p>
            <a:pPr rtl="0"/>
            <a:r>
              <a:rPr lang="pt-PT" dirty="0">
                <a:solidFill>
                  <a:schemeClr val="bg2"/>
                </a:solidFill>
                <a:cs typeface="Arial" charset="0"/>
              </a:rPr>
              <a:t>Aula 3: Como comes do mesmo modo que um explorador do </a:t>
            </a:r>
            <a:r>
              <a:rPr lang="pt-PT" dirty="0" err="1">
                <a:solidFill>
                  <a:schemeClr val="bg2"/>
                </a:solidFill>
                <a:cs typeface="Arial" charset="0"/>
              </a:rPr>
              <a:t>Ártico</a:t>
            </a:r>
            <a:r>
              <a:rPr lang="pt-PT" dirty="0">
                <a:solidFill>
                  <a:schemeClr val="bg2"/>
                </a:solidFill>
                <a:cs typeface="Arial" charset="0"/>
              </a:rPr>
              <a:t>?</a:t>
            </a:r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7C6120B9-8FB3-2345-9DBD-80882AD81CFE}"/>
              </a:ext>
            </a:extLst>
          </p:cNvPr>
          <p:cNvSpPr txBox="1">
            <a:spLocks/>
          </p:cNvSpPr>
          <p:nvPr/>
        </p:nvSpPr>
        <p:spPr>
          <a:xfrm>
            <a:off x="434052" y="1292788"/>
            <a:ext cx="5204619" cy="6556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z="3400">
                <a:solidFill>
                  <a:srgbClr val="25243D"/>
                </a:solidFill>
              </a:rPr>
              <a:t>O Ártico</a:t>
            </a:r>
            <a:endParaRPr lang="en-GB" sz="3400" dirty="0">
              <a:solidFill>
                <a:srgbClr val="25243D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3966DA4-3A93-3B48-9381-6005BF952F1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5524" y="1415185"/>
            <a:ext cx="5236440" cy="523644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9DFAAE03-676B-AC42-88C9-0C263DB9ED51}"/>
              </a:ext>
            </a:extLst>
          </p:cNvPr>
          <p:cNvSpPr/>
          <p:nvPr/>
        </p:nvSpPr>
        <p:spPr>
          <a:xfrm>
            <a:off x="3952799" y="4946797"/>
            <a:ext cx="572593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pt-PT" sz="2400" b="1">
                <a:solidFill>
                  <a:srgbClr val="25243D"/>
                </a:solidFill>
                <a:latin typeface="Century Gothic Bold"/>
              </a:rPr>
              <a:t>Reino Unido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A83F11F-72FB-8448-9FC0-13DA60A3DAF1}"/>
              </a:ext>
            </a:extLst>
          </p:cNvPr>
          <p:cNvSpPr/>
          <p:nvPr/>
        </p:nvSpPr>
        <p:spPr>
          <a:xfrm>
            <a:off x="5330633" y="3900923"/>
            <a:ext cx="1093569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pt-PT" sz="2400" b="1">
                <a:solidFill>
                  <a:srgbClr val="25243D"/>
                </a:solidFill>
                <a:latin typeface="Century Gothic Bold"/>
              </a:rPr>
              <a:t>Rússia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B920F31-D8DB-D84C-9E17-B5AC7FD80653}"/>
              </a:ext>
            </a:extLst>
          </p:cNvPr>
          <p:cNvSpPr/>
          <p:nvPr/>
        </p:nvSpPr>
        <p:spPr>
          <a:xfrm>
            <a:off x="2940424" y="3341592"/>
            <a:ext cx="1423788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pt-PT" sz="2400" b="1">
                <a:solidFill>
                  <a:srgbClr val="25243D"/>
                </a:solidFill>
                <a:latin typeface="Century Gothic Bold"/>
              </a:rPr>
              <a:t>Canadá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814EDD0-6BF0-FC4C-8C59-92076561F71D}"/>
              </a:ext>
            </a:extLst>
          </p:cNvPr>
          <p:cNvSpPr/>
          <p:nvPr/>
        </p:nvSpPr>
        <p:spPr>
          <a:xfrm>
            <a:off x="2822227" y="4425480"/>
            <a:ext cx="1784463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pt-PT" sz="2400" b="1">
                <a:solidFill>
                  <a:srgbClr val="25243D"/>
                </a:solidFill>
                <a:latin typeface="Century Gothic Bold"/>
              </a:rPr>
              <a:t>Gronelândia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6730EEF-7ABC-324C-87EA-ECB8D8BD15E8}"/>
              </a:ext>
            </a:extLst>
          </p:cNvPr>
          <p:cNvSpPr>
            <a:spLocks noChangeAspect="1"/>
          </p:cNvSpPr>
          <p:nvPr/>
        </p:nvSpPr>
        <p:spPr>
          <a:xfrm>
            <a:off x="3814686" y="3290836"/>
            <a:ext cx="1477168" cy="1477168"/>
          </a:xfrm>
          <a:prstGeom prst="ellipse">
            <a:avLst/>
          </a:prstGeom>
          <a:noFill/>
          <a:ln>
            <a:solidFill>
              <a:srgbClr val="DD3A4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FCDE49C-577D-4940-B190-411C2A93C788}"/>
              </a:ext>
            </a:extLst>
          </p:cNvPr>
          <p:cNvSpPr/>
          <p:nvPr/>
        </p:nvSpPr>
        <p:spPr>
          <a:xfrm>
            <a:off x="4914965" y="3045182"/>
            <a:ext cx="2037737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pt-PT" sz="2400" b="1">
                <a:solidFill>
                  <a:srgbClr val="DD3A4F"/>
                </a:solidFill>
                <a:latin typeface="Century Gothic Bold"/>
              </a:rPr>
              <a:t>Círculo Polar Ártico</a:t>
            </a:r>
            <a:endParaRPr lang="en-GB" sz="2400" b="1" dirty="0">
              <a:solidFill>
                <a:srgbClr val="DD3A4F"/>
              </a:solidFill>
              <a:latin typeface="Century Gothic Bold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A03FC06-663F-0546-99B6-F802B9E24858}"/>
              </a:ext>
            </a:extLst>
          </p:cNvPr>
          <p:cNvSpPr/>
          <p:nvPr/>
        </p:nvSpPr>
        <p:spPr>
          <a:xfrm>
            <a:off x="3927123" y="3572424"/>
            <a:ext cx="1225015" cy="83099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 rtl="0"/>
            <a:r>
              <a:rPr lang="pt-PT" sz="2400" b="1">
                <a:solidFill>
                  <a:srgbClr val="4EACC5"/>
                </a:solidFill>
                <a:latin typeface="Century Gothic Bold"/>
              </a:rPr>
              <a:t>Oceano</a:t>
            </a:r>
          </a:p>
          <a:p>
            <a:pPr algn="ctr" rtl="0"/>
            <a:r>
              <a:rPr lang="pt-PT" sz="2400" b="1">
                <a:solidFill>
                  <a:srgbClr val="4EACC5"/>
                </a:solidFill>
                <a:latin typeface="Century Gothic Bold"/>
              </a:rPr>
              <a:t>Ártico</a:t>
            </a:r>
            <a:endParaRPr lang="en-GB" sz="2400" b="1" dirty="0">
              <a:solidFill>
                <a:srgbClr val="4EACC5"/>
              </a:solidFill>
              <a:latin typeface="Century Gothic Bold"/>
            </a:endParaRPr>
          </a:p>
        </p:txBody>
      </p:sp>
    </p:spTree>
    <p:extLst>
      <p:ext uri="{BB962C8B-B14F-4D97-AF65-F5344CB8AC3E}">
        <p14:creationId xmlns:p14="http://schemas.microsoft.com/office/powerpoint/2010/main" val="1538620276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BF610-D52C-E249-9507-CD554BDCA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5829" y="438820"/>
            <a:ext cx="5914571" cy="241880"/>
          </a:xfrm>
        </p:spPr>
        <p:txBody>
          <a:bodyPr rtlCol="0"/>
          <a:lstStyle/>
          <a:p>
            <a:pPr rtl="0"/>
            <a:r>
              <a:rPr lang="pt-PT" dirty="0">
                <a:solidFill>
                  <a:schemeClr val="tx1"/>
                </a:solidFill>
                <a:cs typeface="Arial" charset="0"/>
              </a:rPr>
              <a:t>Aula 3: Como comes do mesmo modo que um explorador do </a:t>
            </a:r>
            <a:r>
              <a:rPr lang="pt-PT" dirty="0" err="1">
                <a:solidFill>
                  <a:schemeClr val="tx1"/>
                </a:solidFill>
                <a:cs typeface="Arial" charset="0"/>
              </a:rPr>
              <a:t>Ártico</a:t>
            </a:r>
            <a:r>
              <a:rPr lang="pt-PT" dirty="0">
                <a:solidFill>
                  <a:schemeClr val="tx1"/>
                </a:solidFill>
                <a:cs typeface="Arial" charset="0"/>
              </a:rPr>
              <a:t>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01E1A6-260E-124E-9F31-FF9FC3E231C9}"/>
              </a:ext>
            </a:extLst>
          </p:cNvPr>
          <p:cNvSpPr txBox="1"/>
          <p:nvPr/>
        </p:nvSpPr>
        <p:spPr>
          <a:xfrm>
            <a:off x="4514130" y="2102915"/>
            <a:ext cx="4122738" cy="398570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t">
            <a:spAutoFit/>
          </a:bodyPr>
          <a:lstStyle/>
          <a:p>
            <a:pPr rtl="0"/>
            <a:r>
              <a:rPr lang="pt-PT" sz="1600" b="1" dirty="0">
                <a:solidFill>
                  <a:srgbClr val="FFFFFF"/>
                </a:solidFill>
                <a:latin typeface="Century Gothic" panose="020B0502020202020204" pitchFamily="34" charset="0"/>
              </a:rPr>
              <a:t>Olá a todos! Chamo-me </a:t>
            </a:r>
            <a:r>
              <a:rPr lang="pt-PT" sz="1600" b="1" dirty="0" err="1">
                <a:solidFill>
                  <a:srgbClr val="FFFFFF"/>
                </a:solidFill>
                <a:latin typeface="Century Gothic" panose="020B0502020202020204" pitchFamily="34" charset="0"/>
              </a:rPr>
              <a:t>Fran</a:t>
            </a:r>
            <a:r>
              <a:rPr lang="pt-PT" sz="1600" b="1" dirty="0">
                <a:solidFill>
                  <a:srgbClr val="FFFFFF"/>
                </a:solidFill>
                <a:latin typeface="Century Gothic" panose="020B0502020202020204" pitchFamily="34" charset="0"/>
              </a:rPr>
              <a:t> e sou responsável por garantir que todos comem saudavelmente durante a pesquisa. </a:t>
            </a:r>
            <a:br>
              <a:rPr lang="en-US" sz="1600" b="1" dirty="0">
                <a:solidFill>
                  <a:srgbClr val="FFFFFF"/>
                </a:solidFill>
                <a:latin typeface="Century Gothic" panose="020B0502020202020204" pitchFamily="34" charset="0"/>
              </a:rPr>
            </a:br>
            <a:br>
              <a:rPr lang="en-US" sz="1600" b="1" dirty="0">
                <a:solidFill>
                  <a:srgbClr val="FFFFFF"/>
                </a:solidFill>
                <a:latin typeface="Century Gothic" panose="020B0502020202020204" pitchFamily="34" charset="0"/>
              </a:rPr>
            </a:br>
            <a:r>
              <a:rPr lang="pt-PT" sz="1600" b="1" dirty="0">
                <a:solidFill>
                  <a:srgbClr val="FFFFFF"/>
                </a:solidFill>
                <a:latin typeface="Century Gothic" panose="020B0502020202020204" pitchFamily="34" charset="0"/>
              </a:rPr>
              <a:t>Ser uma </a:t>
            </a:r>
            <a:r>
              <a:rPr lang="pt-PT" sz="1600" b="1" dirty="0" err="1">
                <a:solidFill>
                  <a:srgbClr val="FFFFFF"/>
                </a:solidFill>
                <a:latin typeface="Century Gothic" panose="020B0502020202020204" pitchFamily="34" charset="0"/>
              </a:rPr>
              <a:t>chef</a:t>
            </a:r>
            <a:r>
              <a:rPr lang="pt-PT" sz="1600" b="1" dirty="0">
                <a:solidFill>
                  <a:srgbClr val="FFFFFF"/>
                </a:solidFill>
                <a:latin typeface="Century Gothic" panose="020B0502020202020204" pitchFamily="34" charset="0"/>
              </a:rPr>
              <a:t> no </a:t>
            </a:r>
            <a:r>
              <a:rPr lang="pt-PT" sz="1600" b="1" dirty="0" err="1">
                <a:solidFill>
                  <a:srgbClr val="FFFFFF"/>
                </a:solidFill>
                <a:latin typeface="Century Gothic" panose="020B0502020202020204" pitchFamily="34" charset="0"/>
              </a:rPr>
              <a:t>Ártico</a:t>
            </a:r>
            <a:r>
              <a:rPr lang="pt-PT" sz="1600" b="1" dirty="0">
                <a:solidFill>
                  <a:srgbClr val="FFFFFF"/>
                </a:solidFill>
                <a:latin typeface="Century Gothic" panose="020B0502020202020204" pitchFamily="34" charset="0"/>
              </a:rPr>
              <a:t> implica alguns desafios verdadeiros. A maior parte da água doce está congelada e não há supermercados ou lojas de rua para dar lá um salto se ficarmos sem coisas!</a:t>
            </a:r>
            <a:br>
              <a:rPr lang="en-US" sz="1600" b="1" dirty="0">
                <a:solidFill>
                  <a:srgbClr val="FFFFFF"/>
                </a:solidFill>
                <a:latin typeface="Century Gothic" panose="020B0502020202020204" pitchFamily="34" charset="0"/>
              </a:rPr>
            </a:br>
            <a:br>
              <a:rPr lang="en-US" sz="1600" b="1" dirty="0">
                <a:solidFill>
                  <a:srgbClr val="FFFFFF"/>
                </a:solidFill>
                <a:latin typeface="Century Gothic" panose="020B0502020202020204" pitchFamily="34" charset="0"/>
              </a:rPr>
            </a:br>
            <a:r>
              <a:rPr lang="pt-PT" sz="1600" b="1" dirty="0">
                <a:solidFill>
                  <a:srgbClr val="FFFFFF"/>
                </a:solidFill>
                <a:latin typeface="Century Gothic" panose="020B0502020202020204" pitchFamily="34" charset="0"/>
              </a:rPr>
              <a:t>As condições também obrigam a uma dieta especial, para garantir que nos mantemos saudáveis. O teu desafio é assumir o meu trabalho e elaborar o menu para hoje. Boa sorte! Os exploradores também podem ser exigentes com a comida!</a:t>
            </a:r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EA62D6C4-7F06-0C44-A9A6-F7A895812165}"/>
              </a:ext>
            </a:extLst>
          </p:cNvPr>
          <p:cNvSpPr txBox="1">
            <a:spLocks/>
          </p:cNvSpPr>
          <p:nvPr/>
        </p:nvSpPr>
        <p:spPr>
          <a:xfrm>
            <a:off x="399330" y="999563"/>
            <a:ext cx="8229600" cy="1242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z="3400">
                <a:solidFill>
                  <a:schemeClr val="tx1"/>
                </a:solidFill>
              </a:rPr>
              <a:t>Apresentação breve da Fran Orio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79C098E-374D-6E40-BCF9-DA5365C1319E}"/>
              </a:ext>
            </a:extLst>
          </p:cNvPr>
          <p:cNvSpPr/>
          <p:nvPr/>
        </p:nvSpPr>
        <p:spPr>
          <a:xfrm>
            <a:off x="964411" y="2241629"/>
            <a:ext cx="3042508" cy="3041999"/>
          </a:xfrm>
          <a:prstGeom prst="ellipse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682788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450" y="415063"/>
            <a:ext cx="4679950" cy="273845"/>
          </a:xfrm>
        </p:spPr>
        <p:txBody>
          <a:bodyPr rtlCol="0"/>
          <a:lstStyle/>
          <a:p>
            <a:pPr rtl="0"/>
            <a:r>
              <a:rPr lang="pt-PT" dirty="0">
                <a:solidFill>
                  <a:schemeClr val="bg2"/>
                </a:solidFill>
                <a:cs typeface="Arial" charset="0"/>
              </a:rPr>
              <a:t>Aula 3: Como comes do mesmo modo que um explorador do </a:t>
            </a:r>
            <a:r>
              <a:rPr lang="pt-PT" dirty="0" err="1">
                <a:solidFill>
                  <a:schemeClr val="bg2"/>
                </a:solidFill>
                <a:cs typeface="Arial" charset="0"/>
              </a:rPr>
              <a:t>Ártico</a:t>
            </a:r>
            <a:r>
              <a:rPr lang="pt-PT" dirty="0">
                <a:solidFill>
                  <a:schemeClr val="bg2"/>
                </a:solidFill>
                <a:cs typeface="Arial" charset="0"/>
              </a:rPr>
              <a:t>?</a:t>
            </a:r>
            <a:endParaRPr lang="en-US" dirty="0"/>
          </a:p>
        </p:txBody>
      </p:sp>
      <p:sp>
        <p:nvSpPr>
          <p:cNvPr id="12" name="Cloud Callout 11">
            <a:extLst>
              <a:ext uri="{FF2B5EF4-FFF2-40B4-BE49-F238E27FC236}">
                <a16:creationId xmlns:a16="http://schemas.microsoft.com/office/drawing/2014/main" id="{59AA8684-0BE3-0941-91CD-F7B94ADA42ED}"/>
              </a:ext>
            </a:extLst>
          </p:cNvPr>
          <p:cNvSpPr/>
          <p:nvPr/>
        </p:nvSpPr>
        <p:spPr>
          <a:xfrm>
            <a:off x="1781437" y="1754982"/>
            <a:ext cx="5544615" cy="3240360"/>
          </a:xfrm>
          <a:prstGeom prst="cloudCallout">
            <a:avLst>
              <a:gd name="adj1" fmla="val -29903"/>
              <a:gd name="adj2" fmla="val 79079"/>
            </a:avLst>
          </a:prstGeom>
          <a:solidFill>
            <a:srgbClr val="6BD1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pt-PT" sz="3400" b="1">
                <a:solidFill>
                  <a:srgbClr val="25243D"/>
                </a:solidFill>
                <a:latin typeface="Century Gothic" panose="020B0502020202020204" pitchFamily="34" charset="0"/>
              </a:rPr>
              <a:t>O que é uma “dieta”?</a:t>
            </a:r>
          </a:p>
        </p:txBody>
      </p:sp>
    </p:spTree>
    <p:extLst>
      <p:ext uri="{BB962C8B-B14F-4D97-AF65-F5344CB8AC3E}">
        <p14:creationId xmlns:p14="http://schemas.microsoft.com/office/powerpoint/2010/main" val="2733817094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1400" y="415063"/>
            <a:ext cx="4699000" cy="273845"/>
          </a:xfrm>
        </p:spPr>
        <p:txBody>
          <a:bodyPr rtlCol="0"/>
          <a:lstStyle/>
          <a:p>
            <a:pPr rtl="0"/>
            <a:r>
              <a:rPr lang="pt-PT" dirty="0">
                <a:solidFill>
                  <a:schemeClr val="bg2"/>
                </a:solidFill>
                <a:cs typeface="Arial" charset="0"/>
              </a:rPr>
              <a:t>Aula 3: Como comes do mesmo modo que um explorador do </a:t>
            </a:r>
            <a:r>
              <a:rPr lang="pt-PT" dirty="0" err="1">
                <a:solidFill>
                  <a:schemeClr val="bg2"/>
                </a:solidFill>
                <a:cs typeface="Arial" charset="0"/>
              </a:rPr>
              <a:t>Ártico</a:t>
            </a:r>
            <a:r>
              <a:rPr lang="pt-PT" dirty="0">
                <a:solidFill>
                  <a:schemeClr val="bg2"/>
                </a:solidFill>
                <a:cs typeface="Arial" charset="0"/>
              </a:rPr>
              <a:t>?</a:t>
            </a: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9A7E176-C5E1-B84E-879B-AFCA09A6D3A0}"/>
              </a:ext>
            </a:extLst>
          </p:cNvPr>
          <p:cNvSpPr txBox="1">
            <a:spLocks/>
          </p:cNvSpPr>
          <p:nvPr/>
        </p:nvSpPr>
        <p:spPr>
          <a:xfrm>
            <a:off x="399168" y="1291473"/>
            <a:ext cx="5204619" cy="6556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z="3400">
                <a:solidFill>
                  <a:srgbClr val="25243D"/>
                </a:solidFill>
              </a:rPr>
              <a:t>Palavras-chave</a:t>
            </a:r>
            <a:endParaRPr lang="en-GB" sz="3400" dirty="0">
              <a:solidFill>
                <a:srgbClr val="25243D"/>
              </a:solidFill>
            </a:endParaRPr>
          </a:p>
        </p:txBody>
      </p:sp>
      <p:pic>
        <p:nvPicPr>
          <p:cNvPr id="5" name="Picture 4" descr="FOKS2 Diet Infographic.png">
            <a:extLst>
              <a:ext uri="{FF2B5EF4-FFF2-40B4-BE49-F238E27FC236}">
                <a16:creationId xmlns:a16="http://schemas.microsoft.com/office/drawing/2014/main" id="{F9E47559-67A6-3742-94CA-D8F30D559B8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0017" y="2222500"/>
            <a:ext cx="5447454" cy="341109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044CAD2-DECB-294A-BF05-7A19EF81C1F7}"/>
              </a:ext>
            </a:extLst>
          </p:cNvPr>
          <p:cNvSpPr/>
          <p:nvPr/>
        </p:nvSpPr>
        <p:spPr>
          <a:xfrm>
            <a:off x="390702" y="1913245"/>
            <a:ext cx="4378934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rtl="0"/>
            <a:r>
              <a:rPr lang="pt-PT" sz="2400" b="1">
                <a:solidFill>
                  <a:srgbClr val="39D5D6"/>
                </a:solidFill>
                <a:latin typeface="Century Gothic Bold"/>
              </a:rPr>
              <a:t>Dieta:</a:t>
            </a:r>
          </a:p>
          <a:p>
            <a:pPr rtl="0"/>
            <a:r>
              <a:rPr lang="pt-PT" sz="1800" b="1">
                <a:solidFill>
                  <a:srgbClr val="25243D"/>
                </a:solidFill>
                <a:latin typeface="Century Gothic Bold"/>
              </a:rPr>
              <a:t>Tudo o que uma pessoa COME e BEBE</a:t>
            </a:r>
            <a:endParaRPr lang="en-US" sz="1800" dirty="0">
              <a:solidFill>
                <a:srgbClr val="25243D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8AD197E-9186-B448-BC68-2FB71DD5A18C}"/>
              </a:ext>
            </a:extLst>
          </p:cNvPr>
          <p:cNvSpPr/>
          <p:nvPr/>
        </p:nvSpPr>
        <p:spPr>
          <a:xfrm>
            <a:off x="1830017" y="3626997"/>
            <a:ext cx="1612154" cy="46166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rtl="0"/>
            <a:r>
              <a:rPr lang="pt-PT" sz="2400" b="1">
                <a:solidFill>
                  <a:srgbClr val="39D5D6"/>
                </a:solidFill>
                <a:latin typeface="Century Gothic Bold"/>
              </a:rPr>
              <a:t>Calorias</a:t>
            </a:r>
            <a:endParaRPr lang="en-US" sz="2400" dirty="0">
              <a:solidFill>
                <a:srgbClr val="39D5D6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5DF527C-6C0C-B348-855D-E1E7DAC00DF8}"/>
              </a:ext>
            </a:extLst>
          </p:cNvPr>
          <p:cNvSpPr/>
          <p:nvPr/>
        </p:nvSpPr>
        <p:spPr>
          <a:xfrm>
            <a:off x="1122843" y="5722574"/>
            <a:ext cx="3026503" cy="92333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rtl="0"/>
            <a:r>
              <a:rPr lang="pt-PT" sz="1800" b="1">
                <a:solidFill>
                  <a:srgbClr val="25243D"/>
                </a:solidFill>
                <a:latin typeface="Century Gothic Bold"/>
              </a:rPr>
              <a:t>Uma forma de MEDIR a </a:t>
            </a:r>
          </a:p>
          <a:p>
            <a:pPr rtl="0"/>
            <a:r>
              <a:rPr lang="pt-PT" sz="1800" b="1">
                <a:solidFill>
                  <a:srgbClr val="25243D"/>
                </a:solidFill>
                <a:latin typeface="Century Gothic Bold"/>
              </a:rPr>
              <a:t>quantidade de energia nos alimentos.</a:t>
            </a:r>
            <a:endParaRPr lang="en-US" sz="1800" dirty="0">
              <a:solidFill>
                <a:srgbClr val="25243D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782137C-0A62-854C-B88D-6FBB148C3BD3}"/>
              </a:ext>
            </a:extLst>
          </p:cNvPr>
          <p:cNvSpPr/>
          <p:nvPr/>
        </p:nvSpPr>
        <p:spPr>
          <a:xfrm>
            <a:off x="5909768" y="3672975"/>
            <a:ext cx="2037780" cy="46166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rtl="0"/>
            <a:r>
              <a:rPr lang="pt-PT" sz="2400" b="1">
                <a:solidFill>
                  <a:srgbClr val="39D5D6"/>
                </a:solidFill>
                <a:latin typeface="Century Gothic Bold"/>
              </a:rPr>
              <a:t>Nutrients</a:t>
            </a:r>
            <a:endParaRPr lang="en-US" sz="2400" dirty="0">
              <a:solidFill>
                <a:srgbClr val="39D5D6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856E966-128D-3A49-ADA7-5E4AD170828A}"/>
              </a:ext>
            </a:extLst>
          </p:cNvPr>
          <p:cNvSpPr/>
          <p:nvPr/>
        </p:nvSpPr>
        <p:spPr>
          <a:xfrm>
            <a:off x="4694069" y="5699491"/>
            <a:ext cx="3550613" cy="64633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rtl="0"/>
            <a:r>
              <a:rPr lang="pt-PT" sz="1800" b="1">
                <a:solidFill>
                  <a:srgbClr val="25243D"/>
                </a:solidFill>
                <a:latin typeface="Century Gothic Bold"/>
              </a:rPr>
              <a:t>Os QUÍMICOS UTILIZADOS na alimentação.</a:t>
            </a:r>
            <a:endParaRPr lang="en-US" sz="1800" dirty="0">
              <a:solidFill>
                <a:srgbClr val="25243D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248BCAC-B2BF-7A46-B0AC-E827224B536C}"/>
              </a:ext>
            </a:extLst>
          </p:cNvPr>
          <p:cNvSpPr/>
          <p:nvPr/>
        </p:nvSpPr>
        <p:spPr>
          <a:xfrm>
            <a:off x="7222472" y="4114756"/>
            <a:ext cx="1377300" cy="58477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pt-PT" sz="1600" b="1" dirty="0">
                <a:solidFill>
                  <a:srgbClr val="25243D"/>
                </a:solidFill>
                <a:latin typeface="Century Gothic Bold"/>
              </a:rPr>
              <a:t>Hidratos de </a:t>
            </a:r>
          </a:p>
          <a:p>
            <a:pPr rtl="0"/>
            <a:r>
              <a:rPr lang="pt-PT" sz="1600" b="1" dirty="0">
                <a:solidFill>
                  <a:srgbClr val="25243D"/>
                </a:solidFill>
                <a:latin typeface="Century Gothic Bold"/>
              </a:rPr>
              <a:t>carbono</a:t>
            </a:r>
            <a:endParaRPr lang="en-US" sz="1600" dirty="0">
              <a:solidFill>
                <a:srgbClr val="25243D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B385715-CD41-A841-9B1C-0D150734E11D}"/>
              </a:ext>
            </a:extLst>
          </p:cNvPr>
          <p:cNvSpPr/>
          <p:nvPr/>
        </p:nvSpPr>
        <p:spPr>
          <a:xfrm>
            <a:off x="7301019" y="4679646"/>
            <a:ext cx="1220206" cy="58477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pt-PT" sz="1600" b="1">
                <a:solidFill>
                  <a:srgbClr val="25243D"/>
                </a:solidFill>
                <a:latin typeface="Century Gothic Bold"/>
              </a:rPr>
              <a:t>Vitaminas </a:t>
            </a:r>
          </a:p>
          <a:p>
            <a:pPr rtl="0"/>
            <a:r>
              <a:rPr lang="pt-PT" sz="1600" b="1">
                <a:solidFill>
                  <a:srgbClr val="25243D"/>
                </a:solidFill>
                <a:latin typeface="Century Gothic Bold"/>
              </a:rPr>
              <a:t>&amp; minerais</a:t>
            </a:r>
            <a:endParaRPr lang="en-US" sz="1600" dirty="0">
              <a:solidFill>
                <a:srgbClr val="25243D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10793F1-1BE2-B544-873C-373BCEC287EE}"/>
              </a:ext>
            </a:extLst>
          </p:cNvPr>
          <p:cNvSpPr/>
          <p:nvPr/>
        </p:nvSpPr>
        <p:spPr>
          <a:xfrm>
            <a:off x="7171158" y="5276300"/>
            <a:ext cx="569387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pt-PT" sz="1600" b="1">
                <a:solidFill>
                  <a:srgbClr val="25243D"/>
                </a:solidFill>
                <a:latin typeface="Century Gothic Bold"/>
              </a:rPr>
              <a:t>Gorduras</a:t>
            </a:r>
            <a:endParaRPr lang="en-US" sz="1600" dirty="0">
              <a:solidFill>
                <a:srgbClr val="25243D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14FE4D1-18AB-A841-9586-45248B2FFD80}"/>
              </a:ext>
            </a:extLst>
          </p:cNvPr>
          <p:cNvSpPr/>
          <p:nvPr/>
        </p:nvSpPr>
        <p:spPr>
          <a:xfrm>
            <a:off x="5056810" y="5038849"/>
            <a:ext cx="862737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pt-PT" sz="1600" b="1">
                <a:solidFill>
                  <a:srgbClr val="25243D"/>
                </a:solidFill>
                <a:latin typeface="Century Gothic Bold"/>
              </a:rPr>
              <a:t>Proteínas</a:t>
            </a:r>
            <a:endParaRPr lang="en-US" sz="1600" dirty="0">
              <a:solidFill>
                <a:srgbClr val="25243D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4632BCA-5EAF-9841-9189-F1B92180EFD8}"/>
              </a:ext>
            </a:extLst>
          </p:cNvPr>
          <p:cNvSpPr/>
          <p:nvPr/>
        </p:nvSpPr>
        <p:spPr>
          <a:xfrm>
            <a:off x="5155395" y="4613755"/>
            <a:ext cx="665567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pt-PT" sz="1600" b="1">
                <a:solidFill>
                  <a:srgbClr val="25243D"/>
                </a:solidFill>
                <a:latin typeface="Century Gothic Bold"/>
              </a:rPr>
              <a:t>Fibras</a:t>
            </a:r>
            <a:endParaRPr lang="en-US" sz="1600" dirty="0">
              <a:solidFill>
                <a:srgbClr val="2524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416588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81369" y="415063"/>
            <a:ext cx="4499031" cy="273845"/>
          </a:xfrm>
        </p:spPr>
        <p:txBody>
          <a:bodyPr rtlCol="0"/>
          <a:lstStyle/>
          <a:p>
            <a:pPr rtl="0"/>
            <a:r>
              <a:rPr lang="pt-PT" dirty="0">
                <a:solidFill>
                  <a:schemeClr val="bg2"/>
                </a:solidFill>
                <a:cs typeface="Arial" charset="0"/>
              </a:rPr>
              <a:t>Aula 3: Como comes do mesmo modo que um explorador do </a:t>
            </a:r>
            <a:r>
              <a:rPr lang="pt-PT" dirty="0" err="1">
                <a:solidFill>
                  <a:schemeClr val="bg2"/>
                </a:solidFill>
                <a:cs typeface="Arial" charset="0"/>
              </a:rPr>
              <a:t>Ártico</a:t>
            </a:r>
            <a:r>
              <a:rPr lang="pt-PT" dirty="0">
                <a:solidFill>
                  <a:schemeClr val="bg2"/>
                </a:solidFill>
                <a:cs typeface="Arial" charset="0"/>
              </a:rPr>
              <a:t>?</a:t>
            </a:r>
            <a:endParaRPr lang="en-US" dirty="0"/>
          </a:p>
        </p:txBody>
      </p:sp>
      <p:pic>
        <p:nvPicPr>
          <p:cNvPr id="4" name="Picture 3" descr="Screen Shot 2016-02-25 at 10.09.16.png">
            <a:extLst>
              <a:ext uri="{FF2B5EF4-FFF2-40B4-BE49-F238E27FC236}">
                <a16:creationId xmlns:a16="http://schemas.microsoft.com/office/drawing/2014/main" id="{579DB818-F0B8-554B-8127-B23E4C84157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60103">
            <a:off x="305402" y="4415232"/>
            <a:ext cx="1319811" cy="1240091"/>
          </a:xfrm>
          <a:prstGeom prst="rect">
            <a:avLst/>
          </a:prstGeom>
        </p:spPr>
      </p:pic>
      <p:pic>
        <p:nvPicPr>
          <p:cNvPr id="5" name="Picture 4" descr="Screen Shot 2016-02-25 at 10.09.01.png">
            <a:extLst>
              <a:ext uri="{FF2B5EF4-FFF2-40B4-BE49-F238E27FC236}">
                <a16:creationId xmlns:a16="http://schemas.microsoft.com/office/drawing/2014/main" id="{2EC1470E-19CD-744D-90DD-69ABD1065F9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311768" y="2206657"/>
            <a:ext cx="1323287" cy="82204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8BF0515-D535-9D47-A66E-73B823520C30}"/>
              </a:ext>
            </a:extLst>
          </p:cNvPr>
          <p:cNvSpPr txBox="1"/>
          <p:nvPr/>
        </p:nvSpPr>
        <p:spPr>
          <a:xfrm>
            <a:off x="1871378" y="1864743"/>
            <a:ext cx="953148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rtl="0"/>
            <a:r>
              <a:rPr lang="pt-PT" sz="8800" b="1" dirty="0">
                <a:solidFill>
                  <a:srgbClr val="DC3B4E"/>
                </a:solidFill>
                <a:latin typeface="Century Gothic Bold"/>
              </a:rPr>
              <a:t>H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D24B992-F4D2-0948-BCD3-730051B5F1FA}"/>
              </a:ext>
            </a:extLst>
          </p:cNvPr>
          <p:cNvSpPr txBox="1"/>
          <p:nvPr/>
        </p:nvSpPr>
        <p:spPr>
          <a:xfrm>
            <a:off x="1724925" y="4217694"/>
            <a:ext cx="615471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rtl="0"/>
            <a:r>
              <a:rPr lang="pt-PT" sz="8800" b="1" dirty="0">
                <a:solidFill>
                  <a:srgbClr val="FACA55"/>
                </a:solidFill>
                <a:latin typeface="Century Gothic Bold"/>
              </a:rPr>
              <a:t>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19E9B6D-4B62-4A41-A606-43DDB29E4B54}"/>
              </a:ext>
            </a:extLst>
          </p:cNvPr>
          <p:cNvSpPr txBox="1"/>
          <p:nvPr/>
        </p:nvSpPr>
        <p:spPr>
          <a:xfrm>
            <a:off x="1925358" y="2984430"/>
            <a:ext cx="802520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rtl="0"/>
            <a:r>
              <a:rPr lang="pt-PT" sz="8800" b="1" dirty="0">
                <a:solidFill>
                  <a:srgbClr val="6B3973"/>
                </a:solidFill>
                <a:latin typeface="Century Gothic Bold"/>
              </a:rPr>
              <a:t>P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4CC15FF-8AFF-E441-8290-375B020DDD64}"/>
              </a:ext>
            </a:extLst>
          </p:cNvPr>
          <p:cNvSpPr txBox="1"/>
          <p:nvPr/>
        </p:nvSpPr>
        <p:spPr>
          <a:xfrm>
            <a:off x="1914347" y="5405698"/>
            <a:ext cx="725537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rtl="0"/>
            <a:r>
              <a:rPr lang="pt-PT" sz="8800" b="1" dirty="0">
                <a:solidFill>
                  <a:srgbClr val="19A090"/>
                </a:solidFill>
                <a:latin typeface="Century Gothic Bold"/>
              </a:rPr>
              <a:t>F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7767BFD-F8DB-684C-8FE5-15C27DB93861}"/>
              </a:ext>
            </a:extLst>
          </p:cNvPr>
          <p:cNvSpPr txBox="1"/>
          <p:nvPr/>
        </p:nvSpPr>
        <p:spPr>
          <a:xfrm>
            <a:off x="4553744" y="2209769"/>
            <a:ext cx="2879725" cy="923330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pt-PT" sz="1800" b="1">
                <a:solidFill>
                  <a:srgbClr val="25243D"/>
                </a:solidFill>
                <a:latin typeface="Century Gothic Bold"/>
              </a:rPr>
              <a:t>Energia imediata.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pt-PT" sz="1800" b="1">
                <a:solidFill>
                  <a:srgbClr val="25243D"/>
                </a:solidFill>
                <a:latin typeface="Century Gothic Bold"/>
              </a:rPr>
              <a:t>Pão, massa, arroz, fruta, chocolate.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3309857-913E-404E-81F9-A357416CED99}"/>
              </a:ext>
            </a:extLst>
          </p:cNvPr>
          <p:cNvSpPr txBox="1"/>
          <p:nvPr/>
        </p:nvSpPr>
        <p:spPr>
          <a:xfrm>
            <a:off x="4546571" y="4735196"/>
            <a:ext cx="2879725" cy="646331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pt-PT" sz="1800" b="1" dirty="0">
                <a:solidFill>
                  <a:srgbClr val="25243D"/>
                </a:solidFill>
                <a:latin typeface="Century Gothic Bold"/>
              </a:rPr>
              <a:t>Energia elevada.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pt-PT" sz="1800" b="1" dirty="0">
                <a:solidFill>
                  <a:srgbClr val="25243D"/>
                </a:solidFill>
                <a:latin typeface="Century Gothic Bold"/>
              </a:rPr>
              <a:t>Nozes, queijo, óleos.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59354D3-C0AF-5041-9579-CA2386591188}"/>
              </a:ext>
            </a:extLst>
          </p:cNvPr>
          <p:cNvSpPr txBox="1"/>
          <p:nvPr/>
        </p:nvSpPr>
        <p:spPr>
          <a:xfrm>
            <a:off x="4546306" y="5754450"/>
            <a:ext cx="3877117" cy="923330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pt-PT" sz="1800" b="1" dirty="0">
                <a:solidFill>
                  <a:srgbClr val="25243D"/>
                </a:solidFill>
                <a:latin typeface="Century Gothic Bold"/>
              </a:rPr>
              <a:t>Ajudam no funcionamento do organismo.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pt-PT" sz="1800" b="1" dirty="0">
                <a:solidFill>
                  <a:srgbClr val="25243D"/>
                </a:solidFill>
                <a:latin typeface="Century Gothic Bold"/>
              </a:rPr>
              <a:t>Vegetais, cereais integrais.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ED13552-5C56-3949-A369-DE5815037C43}"/>
              </a:ext>
            </a:extLst>
          </p:cNvPr>
          <p:cNvSpPr txBox="1"/>
          <p:nvPr/>
        </p:nvSpPr>
        <p:spPr>
          <a:xfrm>
            <a:off x="4546570" y="3496479"/>
            <a:ext cx="3937029" cy="923330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pt-PT" sz="1800" b="1" dirty="0">
                <a:solidFill>
                  <a:srgbClr val="25243D"/>
                </a:solidFill>
                <a:latin typeface="Century Gothic Bold"/>
              </a:rPr>
              <a:t>Crescimento &amp; recuperação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pt-PT" sz="1800" b="1" dirty="0">
                <a:solidFill>
                  <a:srgbClr val="25243D"/>
                </a:solidFill>
                <a:latin typeface="Century Gothic Bold"/>
              </a:rPr>
              <a:t>Carne, nozes, queijo, peixe, ovos, lentilhas.</a:t>
            </a:r>
          </a:p>
        </p:txBody>
      </p:sp>
      <p:pic>
        <p:nvPicPr>
          <p:cNvPr id="15" name="Picture 14" descr="Screen Shot 2016-02-25 at 10.09.20.png">
            <a:extLst>
              <a:ext uri="{FF2B5EF4-FFF2-40B4-BE49-F238E27FC236}">
                <a16:creationId xmlns:a16="http://schemas.microsoft.com/office/drawing/2014/main" id="{F1C5165E-1670-C940-8718-412DCC0464A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042" y="3093561"/>
            <a:ext cx="1270034" cy="137587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AD8433D3-255D-ED47-9AC5-6714CA658B19}"/>
              </a:ext>
            </a:extLst>
          </p:cNvPr>
          <p:cNvSpPr/>
          <p:nvPr/>
        </p:nvSpPr>
        <p:spPr>
          <a:xfrm>
            <a:off x="2711994" y="2302102"/>
            <a:ext cx="1762021" cy="83099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pt-PT" sz="2400" b="1" dirty="0">
                <a:solidFill>
                  <a:srgbClr val="DC3B4E"/>
                </a:solidFill>
                <a:latin typeface="Century Gothic Bold"/>
              </a:rPr>
              <a:t>idratos de </a:t>
            </a:r>
          </a:p>
          <a:p>
            <a:pPr rtl="0"/>
            <a:r>
              <a:rPr lang="pt-PT" sz="2400" b="1" dirty="0">
                <a:solidFill>
                  <a:srgbClr val="DC3B4E"/>
                </a:solidFill>
                <a:latin typeface="Century Gothic Bold"/>
              </a:rPr>
              <a:t>carbono</a:t>
            </a:r>
            <a:endParaRPr lang="en-US" sz="2400" dirty="0">
              <a:solidFill>
                <a:srgbClr val="DC3B4E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25AFBE4-3067-624D-B9C0-77D154CF49C5}"/>
              </a:ext>
            </a:extLst>
          </p:cNvPr>
          <p:cNvSpPr/>
          <p:nvPr/>
        </p:nvSpPr>
        <p:spPr>
          <a:xfrm>
            <a:off x="2752628" y="4827528"/>
            <a:ext cx="1581630" cy="46166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rtl="0"/>
            <a:r>
              <a:rPr lang="pt-PT" sz="2400" b="1" dirty="0">
                <a:solidFill>
                  <a:srgbClr val="FACA55"/>
                </a:solidFill>
                <a:latin typeface="Century Gothic Bold"/>
              </a:rPr>
              <a:t>orduras</a:t>
            </a:r>
            <a:endParaRPr lang="en-US" sz="2400" dirty="0">
              <a:solidFill>
                <a:srgbClr val="FACA55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C6C2151-6CBE-2E4F-B2F4-B6107EEE07E3}"/>
              </a:ext>
            </a:extLst>
          </p:cNvPr>
          <p:cNvSpPr/>
          <p:nvPr/>
        </p:nvSpPr>
        <p:spPr>
          <a:xfrm>
            <a:off x="2618871" y="3628718"/>
            <a:ext cx="1162498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pt-PT" sz="2400" b="1" dirty="0">
                <a:solidFill>
                  <a:srgbClr val="6B3973"/>
                </a:solidFill>
                <a:latin typeface="Century Gothic Bold"/>
              </a:rPr>
              <a:t>roteínas</a:t>
            </a:r>
            <a:endParaRPr lang="en-US" sz="2400" dirty="0">
              <a:solidFill>
                <a:srgbClr val="6B3973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CE5BC94-95CF-8A41-B2CF-564D62939212}"/>
              </a:ext>
            </a:extLst>
          </p:cNvPr>
          <p:cNvSpPr/>
          <p:nvPr/>
        </p:nvSpPr>
        <p:spPr>
          <a:xfrm>
            <a:off x="2594320" y="5985283"/>
            <a:ext cx="1279619" cy="46166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rtl="0"/>
            <a:r>
              <a:rPr lang="pt-PT" sz="2400" b="1" dirty="0">
                <a:solidFill>
                  <a:srgbClr val="19A090"/>
                </a:solidFill>
                <a:latin typeface="Century Gothic Bold"/>
              </a:rPr>
              <a:t>ibras</a:t>
            </a:r>
            <a:endParaRPr lang="en-US" sz="2400" dirty="0">
              <a:solidFill>
                <a:srgbClr val="19A090"/>
              </a:solidFill>
            </a:endParaRPr>
          </a:p>
        </p:txBody>
      </p:sp>
      <p:pic>
        <p:nvPicPr>
          <p:cNvPr id="20" name="Picture 19" descr="Screen Shot 2016-02-25 at 10.09.08.png">
            <a:extLst>
              <a:ext uri="{FF2B5EF4-FFF2-40B4-BE49-F238E27FC236}">
                <a16:creationId xmlns:a16="http://schemas.microsoft.com/office/drawing/2014/main" id="{F8054D6B-669A-F346-8FC5-1335860F1517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855" y="5738313"/>
            <a:ext cx="1770169" cy="916415"/>
          </a:xfrm>
          <a:prstGeom prst="rect">
            <a:avLst/>
          </a:prstGeom>
        </p:spPr>
      </p:pic>
      <p:sp>
        <p:nvSpPr>
          <p:cNvPr id="21" name="Title 1">
            <a:extLst>
              <a:ext uri="{FF2B5EF4-FFF2-40B4-BE49-F238E27FC236}">
                <a16:creationId xmlns:a16="http://schemas.microsoft.com/office/drawing/2014/main" id="{35CAD0ED-AC65-CF41-83E1-FF0C0D465410}"/>
              </a:ext>
            </a:extLst>
          </p:cNvPr>
          <p:cNvSpPr txBox="1">
            <a:spLocks/>
          </p:cNvSpPr>
          <p:nvPr/>
        </p:nvSpPr>
        <p:spPr>
          <a:xfrm>
            <a:off x="423261" y="1365244"/>
            <a:ext cx="8247576" cy="5517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pt-PT" sz="3400"/>
              <a:t>Nutrients</a:t>
            </a:r>
          </a:p>
        </p:txBody>
      </p:sp>
    </p:spTree>
    <p:extLst>
      <p:ext uri="{BB962C8B-B14F-4D97-AF65-F5344CB8AC3E}">
        <p14:creationId xmlns:p14="http://schemas.microsoft.com/office/powerpoint/2010/main" val="369431550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67150" y="415063"/>
            <a:ext cx="4413250" cy="273845"/>
          </a:xfrm>
        </p:spPr>
        <p:txBody>
          <a:bodyPr rtlCol="0"/>
          <a:lstStyle/>
          <a:p>
            <a:pPr rtl="0"/>
            <a:r>
              <a:rPr lang="pt-PT" dirty="0">
                <a:solidFill>
                  <a:schemeClr val="bg2"/>
                </a:solidFill>
                <a:cs typeface="Arial" charset="0"/>
              </a:rPr>
              <a:t>Aula 3: Como comes do mesmo modo que um explorador do </a:t>
            </a:r>
            <a:r>
              <a:rPr lang="pt-PT" dirty="0" err="1">
                <a:solidFill>
                  <a:schemeClr val="bg2"/>
                </a:solidFill>
                <a:cs typeface="Arial" charset="0"/>
              </a:rPr>
              <a:t>Ártico</a:t>
            </a:r>
            <a:r>
              <a:rPr lang="pt-PT" dirty="0">
                <a:solidFill>
                  <a:schemeClr val="bg2"/>
                </a:solidFill>
                <a:cs typeface="Arial" charset="0"/>
              </a:rPr>
              <a:t>?</a:t>
            </a: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DB7EBAD-CE4E-2B4A-8F9A-64E9844D680C}"/>
              </a:ext>
            </a:extLst>
          </p:cNvPr>
          <p:cNvSpPr txBox="1">
            <a:spLocks/>
          </p:cNvSpPr>
          <p:nvPr/>
        </p:nvSpPr>
        <p:spPr>
          <a:xfrm>
            <a:off x="277210" y="1199569"/>
            <a:ext cx="10085990" cy="5517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pt-PT" sz="3400" dirty="0"/>
              <a:t>Ponto de verificação da aprendizagem</a:t>
            </a:r>
          </a:p>
        </p:txBody>
      </p:sp>
      <p:graphicFrame>
        <p:nvGraphicFramePr>
          <p:cNvPr id="7" name="Group 236">
            <a:extLst>
              <a:ext uri="{FF2B5EF4-FFF2-40B4-BE49-F238E27FC236}">
                <a16:creationId xmlns:a16="http://schemas.microsoft.com/office/drawing/2014/main" id="{5B9AF088-1EC9-6B48-8E78-B55FC6832A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1033173"/>
              </p:ext>
            </p:extLst>
          </p:nvPr>
        </p:nvGraphicFramePr>
        <p:xfrm>
          <a:off x="2317363" y="2210422"/>
          <a:ext cx="6378874" cy="2267004"/>
        </p:xfrm>
        <a:graphic>
          <a:graphicData uri="http://schemas.openxmlformats.org/drawingml/2006/table">
            <a:tbl>
              <a:tblPr/>
              <a:tblGrid>
                <a:gridCol w="63788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55668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pt-PT" sz="1800" b="1" i="0" dirty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Ligar as calorias à energia dos alimentos.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5668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pt-PT" sz="1800" b="1" i="0" dirty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Usar </a:t>
                      </a:r>
                      <a:r>
                        <a:rPr lang="pt-PT" sz="1800" b="1" i="0" dirty="0" err="1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corretamente</a:t>
                      </a:r>
                      <a:r>
                        <a:rPr lang="pt-PT" sz="1800" b="1" i="0" dirty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as palavras-chave.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5668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pt-PT" sz="1800" b="1" i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Descrever o papel dos hidratos de carbono, gorduras e proteínas no corpo.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DE837595-937F-3E4C-B24E-7BBFED5A42F2}"/>
              </a:ext>
            </a:extLst>
          </p:cNvPr>
          <p:cNvSpPr/>
          <p:nvPr/>
        </p:nvSpPr>
        <p:spPr>
          <a:xfrm>
            <a:off x="434027" y="4931107"/>
            <a:ext cx="8239434" cy="83099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 rtl="0"/>
            <a:r>
              <a:rPr lang="pt-PT" sz="4800" b="1" dirty="0">
                <a:ln w="0"/>
                <a:solidFill>
                  <a:srgbClr val="FF0000"/>
                </a:solidFill>
                <a:latin typeface="Century Gothic Bold" panose="020B0702020202020204" pitchFamily="34" charset="0"/>
                <a:cs typeface="Gill Sans"/>
              </a:rPr>
              <a:t>Jogo</a:t>
            </a:r>
            <a:r>
              <a:rPr lang="pt-PT" sz="4800" b="1" dirty="0">
                <a:ln w="0"/>
                <a:latin typeface="Century Gothic Bold" panose="020B0702020202020204" pitchFamily="34" charset="0"/>
                <a:cs typeface="Gill Sans"/>
              </a:rPr>
              <a:t> </a:t>
            </a:r>
            <a:r>
              <a:rPr sz="4800" b="1" dirty="0">
                <a:solidFill>
                  <a:srgbClr val="FFC000"/>
                </a:solidFill>
                <a:latin typeface="Century Gothic Bold" panose="020B0702020202020204" pitchFamily="34" charset="0"/>
              </a:rPr>
              <a:t>dos</a:t>
            </a:r>
            <a:r>
              <a:rPr lang="en-GB" sz="4800" b="1" dirty="0">
                <a:latin typeface="Century Gothic Bold" panose="020B0702020202020204" pitchFamily="34" charset="0"/>
              </a:rPr>
              <a:t> </a:t>
            </a:r>
            <a:r>
              <a:rPr lang="pt-PT" sz="4800" b="1" dirty="0">
                <a:ln w="0"/>
                <a:solidFill>
                  <a:srgbClr val="06B050"/>
                </a:solidFill>
                <a:latin typeface="Century Gothic Bold" panose="020B0702020202020204" pitchFamily="34" charset="0"/>
                <a:cs typeface="Gill Sans"/>
              </a:rPr>
              <a:t>semáforos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103B7A4E-0036-CF44-AB67-92C7EBC09954}"/>
              </a:ext>
            </a:extLst>
          </p:cNvPr>
          <p:cNvSpPr/>
          <p:nvPr/>
        </p:nvSpPr>
        <p:spPr>
          <a:xfrm>
            <a:off x="449263" y="2205038"/>
            <a:ext cx="1450028" cy="484269"/>
          </a:xfrm>
          <a:prstGeom prst="roundRect">
            <a:avLst/>
          </a:prstGeom>
          <a:noFill/>
          <a:ln w="38100">
            <a:solidFill>
              <a:srgbClr val="25243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 rtl="0">
              <a:lnSpc>
                <a:spcPct val="80000"/>
              </a:lnSpc>
            </a:pPr>
            <a:r>
              <a:rPr lang="pt-PT" sz="1400" b="1">
                <a:solidFill>
                  <a:srgbClr val="1A1A1A"/>
                </a:solidFill>
                <a:latin typeface="Century Gothic Bold"/>
              </a:rPr>
              <a:t>Básico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279629E-5881-A740-89CB-2A22355D6EFD}"/>
              </a:ext>
            </a:extLst>
          </p:cNvPr>
          <p:cNvSpPr/>
          <p:nvPr/>
        </p:nvSpPr>
        <p:spPr>
          <a:xfrm>
            <a:off x="449263" y="2989506"/>
            <a:ext cx="1450028" cy="484269"/>
          </a:xfrm>
          <a:prstGeom prst="roundRect">
            <a:avLst/>
          </a:prstGeom>
          <a:solidFill>
            <a:srgbClr val="80C7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pt-PT" sz="1400" b="1" dirty="0">
                <a:solidFill>
                  <a:srgbClr val="1A1A1A"/>
                </a:solidFill>
                <a:latin typeface="Century Gothic Bold"/>
              </a:rPr>
              <a:t>Competente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2F6993C1-C53B-2347-B126-8AB58E56F882}"/>
              </a:ext>
            </a:extLst>
          </p:cNvPr>
          <p:cNvSpPr/>
          <p:nvPr/>
        </p:nvSpPr>
        <p:spPr>
          <a:xfrm>
            <a:off x="449263" y="3775822"/>
            <a:ext cx="1450029" cy="484269"/>
          </a:xfrm>
          <a:prstGeom prst="roundRect">
            <a:avLst/>
          </a:prstGeom>
          <a:solidFill>
            <a:srgbClr val="E04F4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pt-PT" sz="1400" b="1">
                <a:solidFill>
                  <a:srgbClr val="1A1A1A"/>
                </a:solidFill>
                <a:latin typeface="Century Gothic Bold"/>
              </a:rPr>
              <a:t>Avançado</a:t>
            </a:r>
          </a:p>
        </p:txBody>
      </p:sp>
    </p:spTree>
    <p:extLst>
      <p:ext uri="{BB962C8B-B14F-4D97-AF65-F5344CB8AC3E}">
        <p14:creationId xmlns:p14="http://schemas.microsoft.com/office/powerpoint/2010/main" val="4138592077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8A2AB53EAF93438FD811965EF6E350" ma:contentTypeVersion="12" ma:contentTypeDescription="Create a new document." ma:contentTypeScope="" ma:versionID="64e4c6a1d02c77287c7c470d4e526373">
  <xsd:schema xmlns:xsd="http://www.w3.org/2001/XMLSchema" xmlns:xs="http://www.w3.org/2001/XMLSchema" xmlns:p="http://schemas.microsoft.com/office/2006/metadata/properties" xmlns:ns2="7dd0c2b8-7301-49b5-921e-ab84ec4c20a5" xmlns:ns3="8dd429a2-b850-4aa5-85c2-8487e2b197cf" targetNamespace="http://schemas.microsoft.com/office/2006/metadata/properties" ma:root="true" ma:fieldsID="fb188df91417151d7e1c7e0c08166507" ns2:_="" ns3:_="">
    <xsd:import namespace="7dd0c2b8-7301-49b5-921e-ab84ec4c20a5"/>
    <xsd:import namespace="8dd429a2-b850-4aa5-85c2-8487e2b197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0c2b8-7301-49b5-921e-ab84ec4c2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d429a2-b850-4aa5-85c2-8487e2b197c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1416DEA-8D00-4E67-B557-7A1BF7CE3126}">
  <ds:schemaRefs>
    <ds:schemaRef ds:uri="http://schemas.microsoft.com/office/2006/metadata/properties"/>
    <ds:schemaRef ds:uri="8dd429a2-b850-4aa5-85c2-8487e2b197cf"/>
    <ds:schemaRef ds:uri="http://purl.org/dc/terms/"/>
    <ds:schemaRef ds:uri="7dd0c2b8-7301-49b5-921e-ab84ec4c20a5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0A6D872B-38B8-4057-A4A0-372A08C7265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5C3CD3D-3B32-4377-810D-01F069AE2B4B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1802</TotalTime>
  <Words>1436</Words>
  <Application>Microsoft Office PowerPoint</Application>
  <PresentationFormat>On-screen Show (4:3)</PresentationFormat>
  <Paragraphs>226</Paragraphs>
  <Slides>32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1" baseType="lpstr">
      <vt:lpstr>Arial</vt:lpstr>
      <vt:lpstr>Calibri</vt:lpstr>
      <vt:lpstr>Calibri Light</vt:lpstr>
      <vt:lpstr>Century Gothic</vt:lpstr>
      <vt:lpstr>Century Gothic Bold</vt:lpstr>
      <vt:lpstr>Helvetica Neue Medium</vt:lpstr>
      <vt:lpstr>Sassoon San Slope</vt:lpstr>
      <vt:lpstr>Sassoon Sans</vt:lpstr>
      <vt:lpstr>Office Theme</vt:lpstr>
      <vt:lpstr>PowerPoint Presentation</vt:lpstr>
      <vt:lpstr>Aula 3: Como comes do mesmo modo que um explorador do Ártico?</vt:lpstr>
      <vt:lpstr>Aula 3: Como comes do mesmo modo que um explorador do Ártico?</vt:lpstr>
      <vt:lpstr>Aula 3: Como comes do mesmo modo que um explorador do Ártico?</vt:lpstr>
      <vt:lpstr>Aula 3: Como comes do mesmo modo que um explorador do Ártico?</vt:lpstr>
      <vt:lpstr>Aula 3: Como comes do mesmo modo que um explorador do Ártico?</vt:lpstr>
      <vt:lpstr>Aula 3: Como comes do mesmo modo que um explorador do Ártico?</vt:lpstr>
      <vt:lpstr>Aula 3: Como comes do mesmo modo que um explorador do Ártico?</vt:lpstr>
      <vt:lpstr>Aula 3: Como comes do mesmo modo que um explorador do Ártico?</vt:lpstr>
      <vt:lpstr>Aula 3: Como comes do mesmo modo que um explorador do Ártico?</vt:lpstr>
      <vt:lpstr>Aula 3: Como comes do mesmo modo que um explorador do Ártico?</vt:lpstr>
      <vt:lpstr>Aula 3: Como comes do mesmo modo que um explorador do Ártico?</vt:lpstr>
      <vt:lpstr>Aula 3: Como comes do mesmo modo que um explorador do Ártico?</vt:lpstr>
      <vt:lpstr>Aula 3: Como comes do mesmo modo que um explorador do Ártico?</vt:lpstr>
      <vt:lpstr>Aula 3: Como comes do mesmo modo que um explorador do Ártico?</vt:lpstr>
      <vt:lpstr>Aula 3: Como comes do mesmo modo que um explorador do Ártico?</vt:lpstr>
      <vt:lpstr>Aula 3: Como comes do mesmo modo que um explorador do Ártico?</vt:lpstr>
      <vt:lpstr>Aula 3: Como comes do mesmo modo que um explorador do Ártico?</vt:lpstr>
      <vt:lpstr>Aula 3: Como comes do mesmo modo que um explorador do Ártico?</vt:lpstr>
      <vt:lpstr>Aula 3: Como comes do mesmo modo que um explorador do Ártico?</vt:lpstr>
      <vt:lpstr>Aula 3: Como comes do mesmo modo que um explorador do Ártico?</vt:lpstr>
      <vt:lpstr>Aula 3: Como comes do mesmo modo que um explorador do Ártico?</vt:lpstr>
      <vt:lpstr>Aula 3: Como comes do mesmo modo que um explorador do Ártico?</vt:lpstr>
      <vt:lpstr>Aula 3: Como comes do mesmo modo que um explorador do Ártico?</vt:lpstr>
      <vt:lpstr>Aula 3: Como comes do mesmo modo que um explorador do Ártico?</vt:lpstr>
      <vt:lpstr>Aula 2: Como se treina do mesmo modo que um explorador do Ártico?</vt:lpstr>
      <vt:lpstr>Aula 3: Como comes do mesmo modo que um explorador do Ártico?</vt:lpstr>
      <vt:lpstr>Aula 3: Como comes do mesmo modo que um explorador do Ártico?</vt:lpstr>
      <vt:lpstr>Aula 3: Como comes do mesmo modo que um explorador do Ártico?</vt:lpstr>
      <vt:lpstr>Aula 3: Como comes do mesmo modo que um explorador do Ártico?</vt:lpstr>
      <vt:lpstr>Aula 3: Como comes do mesmo modo que um explorador do Ártico?</vt:lpstr>
      <vt:lpstr>Aula 3: Como comes do mesmo modo que um explorador do Ártico?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Creative Culture</dc:creator>
  <cp:lastModifiedBy>Louise Cachot</cp:lastModifiedBy>
  <cp:revision>127</cp:revision>
  <cp:lastPrinted>2018-10-15T11:47:29Z</cp:lastPrinted>
  <dcterms:modified xsi:type="dcterms:W3CDTF">2020-03-28T14:21:39Z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0x0101006A8A2AB53EAF93438FD811965EF6E350</vt:lpwstr>
  </property>
</Properties>
</file>